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9" r:id="rId19"/>
    <p:sldId id="280" r:id="rId20"/>
    <p:sldId id="281" r:id="rId21"/>
    <p:sldId id="282" r:id="rId22"/>
    <p:sldId id="273" r:id="rId23"/>
    <p:sldId id="274" r:id="rId24"/>
    <p:sldId id="275" r:id="rId25"/>
    <p:sldId id="276" r:id="rId26"/>
    <p:sldId id="277" r:id="rId27"/>
    <p:sldId id="278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4" r:id="rId86"/>
    <p:sldId id="342" r:id="rId87"/>
    <p:sldId id="343" r:id="rId88"/>
    <p:sldId id="345" r:id="rId89"/>
    <p:sldId id="346" r:id="rId90"/>
    <p:sldId id="347" r:id="rId91"/>
    <p:sldId id="348" r:id="rId92"/>
    <p:sldId id="349" r:id="rId93"/>
    <p:sldId id="351" r:id="rId94"/>
    <p:sldId id="350" r:id="rId95"/>
    <p:sldId id="353" r:id="rId96"/>
    <p:sldId id="352" r:id="rId97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E845C50-5768-4C99-8A24-873F3E1C24AA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26EC7AA9-F67D-4DC9-A144-23DE259702B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2453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7AA9-F67D-4DC9-A144-23DE259702B5}" type="slidenum">
              <a:rPr lang="ar-EG" smtClean="0"/>
              <a:t>96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2443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FBA8-E0AD-B030-8C9F-038E5838F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65950-976A-23CB-619F-63830C52F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4FE62-EB8A-8A05-E868-F5206F31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BFE14-482C-FBAD-2B92-E23305B6E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A8B0-1AC9-32C7-4C26-201784D0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23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F8A3-7864-769F-8DDD-A25339DE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18FB4-CF5A-8451-5C69-0200E9870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88B8-C786-1B49-342F-37BE395E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0C11-458A-2500-F93F-5C88FF26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30A5-3774-11A5-3750-877599DD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5215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D33376-947E-90BD-43FB-2C63819E8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946FD-DBFF-64F9-5480-02376B81D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B49FA-935A-4B38-FDF4-153471B4E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61FA9-9D06-25DC-067F-713C1EA1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9E323-16CA-24D7-6DA5-D39DCB2E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9932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2763-DE90-8D02-17DE-EB1E6C13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2C55D-82E6-87C5-D746-86B19E3B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01966-1CFE-87ED-1B9A-C003CB7B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DB7FE-439A-7900-B1B1-F2C94C4F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FD48-A613-01C3-2B9E-65EAEFAE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0085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C132-409C-57A6-5CC5-AA993DD1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5BCCA-6064-A6E5-EAFE-2BF4C4F64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B7E5-1C40-8EC2-AC62-5ECF3366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156C-4C89-E03B-E5A2-87404755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277F-3834-E284-29D2-04B77A15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0566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BA25-E167-2C01-C6DD-3FD9A65E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EB7BF-FA91-C84D-087E-09A85A850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EDE10-0035-D09A-47E0-81DF965FE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A1ED8-175E-4D2E-B771-9E4A9740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768AA-9096-D96D-99F1-3CEDF676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48EB1-A182-C166-B6E1-70F7A5B8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0601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FFF7-36EA-84DA-9E79-6447C2FD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5C07B-73B6-F962-D3DC-F39EA26C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DA8A3-7CC5-2C5F-CC28-858D1AC2C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AC108-220F-33F2-CE9A-5B25C1F3F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CF597-C68B-2430-4280-73AC83FA3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095BB-97D8-2B27-199C-F7060782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5F112-5A52-2F44-598E-2A64B2C6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56DFB-E1F7-EA7B-BE26-60E62A0D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8471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AF23-48C1-0981-8A88-64536412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E8FD7-9F42-CC57-90A0-3FC675CA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A3303-4E2D-019D-8E04-71896D34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F344C-F471-BABB-34B4-34A5A181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8121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F826E-A46D-6CEA-5872-25168C43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0CBCB-5090-654C-1580-B0C83A9F9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56D8B-DB58-57F3-03F5-5E39FEA0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5418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0E3-33AC-9BE5-7F34-B0AFD525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F787F-211A-08C4-701C-9011F7AA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6BB9E-8ABB-9E5A-840E-4B866140B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1B06A-8BE9-2E38-0EB3-18212E92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AB2C-8287-4ADB-4CC2-94F33F03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82C2-61CB-CB6A-D914-1475B028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43509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0428-DB10-5101-B740-566A04DB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5C5B3-2EDC-D609-BC84-EFC0ECBBE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9707C-1781-4F8C-2C78-16506B221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485E-E744-0317-456B-2747DFFE6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096D2-CCC0-72B9-9A76-CD7761B9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821E7-CA52-1127-E4C1-D162B36B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4373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FD00C2-0624-0989-4531-C1F48BE0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7CE21-0F69-6464-8EB9-934A42F57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BD414-453F-7A88-76EB-97CA91F1C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D1C3B6-A15A-4C71-8BE9-A8F3EFAE9059}" type="datetimeFigureOut">
              <a:rPr lang="ar-EG" smtClean="0"/>
              <a:t>16/11/1446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F88E-67BB-D3F2-5867-894F03EB0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E2A34-84E4-CD87-118F-FC7927944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3FC6F-A7BF-46FF-A939-D436752BDEC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7426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typing on a computer&#10;&#10;AI-generated content may be incorrect.">
            <a:extLst>
              <a:ext uri="{FF2B5EF4-FFF2-40B4-BE49-F238E27FC236}">
                <a16:creationId xmlns:a16="http://schemas.microsoft.com/office/drawing/2014/main" id="{A749A87B-3A47-79B9-1448-C04E95C6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4" b="7836"/>
          <a:stretch/>
        </p:blipFill>
        <p:spPr>
          <a:xfrm>
            <a:off x="20" y="2950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C7721-F0B2-61DF-B954-BD3D5F32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238" y="1152013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>
                    <a:lumMod val="85000"/>
                  </a:schemeClr>
                </a:solidFill>
              </a:rPr>
              <a:t>	E-Commerce</a:t>
            </a:r>
            <a:b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>
                    <a:lumMod val="85000"/>
                  </a:schemeClr>
                </a:solidFill>
              </a:rPr>
              <a:t>Customer Churn</a:t>
            </a:r>
            <a:endParaRPr lang="ar-EG" sz="11500" dirty="0">
              <a:ln w="22225">
                <a:solidFill>
                  <a:schemeClr val="tx1"/>
                </a:solidFill>
                <a:miter lim="800000"/>
              </a:ln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818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EE73F-3641-EC27-D2D2-7C1AC78F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2800" b="0">
                <a:effectLst/>
                <a:latin typeface="Consolas" panose="020B0609020204030204" pitchFamily="49" charset="0"/>
              </a:rPr>
              <a:t>Order Amount Hike From Last Year</a:t>
            </a:r>
            <a:br>
              <a:rPr lang="en-US" sz="2800" b="0">
                <a:effectLst/>
                <a:latin typeface="Consolas" panose="020B0609020204030204" pitchFamily="49" charset="0"/>
              </a:rPr>
            </a:br>
            <a:endParaRPr lang="ar-EG" sz="2800"/>
          </a:p>
        </p:txBody>
      </p:sp>
      <p:pic>
        <p:nvPicPr>
          <p:cNvPr id="5" name="Content Placeholder 4" descr="A graph with green and blue squares&#10;&#10;AI-generated content may be incorrect.">
            <a:extLst>
              <a:ext uri="{FF2B5EF4-FFF2-40B4-BE49-F238E27FC236}">
                <a16:creationId xmlns:a16="http://schemas.microsoft.com/office/drawing/2014/main" id="{7008666B-A5E8-8B62-76D3-4F78EA26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4" y="1931673"/>
            <a:ext cx="5321500" cy="3343960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57C0D9-2857-B58D-AFCE-9C0091DA7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100" b="1" dirty="0"/>
              <a:t>Most Common Order Hike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The most frequent order amount hikes are around </a:t>
            </a:r>
            <a:r>
              <a:rPr lang="en-US" sz="1100" b="1" dirty="0"/>
              <a:t>12% to 14%</a:t>
            </a:r>
            <a:r>
              <a:rPr lang="en-US" sz="1100" dirty="0"/>
              <a:t>, suggesting that most customers experienced a </a:t>
            </a:r>
            <a:r>
              <a:rPr lang="en-US" sz="1100" b="1" dirty="0"/>
              <a:t>moderate increase</a:t>
            </a:r>
            <a:r>
              <a:rPr lang="en-US" sz="1100" dirty="0"/>
              <a:t> in order amounts.</a:t>
            </a:r>
          </a:p>
          <a:p>
            <a:pPr>
              <a:buNone/>
            </a:pPr>
            <a:endParaRPr lang="en-US" sz="1100" b="1" dirty="0"/>
          </a:p>
          <a:p>
            <a:pPr>
              <a:buNone/>
            </a:pPr>
            <a:r>
              <a:rPr lang="en-US" sz="1100" b="1" dirty="0"/>
              <a:t>Decrease in Customer Count with Higher Hikes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As the </a:t>
            </a:r>
            <a:r>
              <a:rPr lang="en-US" sz="1100" b="1" dirty="0"/>
              <a:t>order hike percentage</a:t>
            </a:r>
            <a:r>
              <a:rPr lang="en-US" sz="1100" dirty="0"/>
              <a:t> increases beyond </a:t>
            </a:r>
            <a:r>
              <a:rPr lang="en-US" sz="1100" b="1" dirty="0"/>
              <a:t>16%</a:t>
            </a:r>
            <a:r>
              <a:rPr lang="en-US" sz="1100" dirty="0"/>
              <a:t>, the </a:t>
            </a:r>
            <a:r>
              <a:rPr lang="en-US" sz="1100" b="1" dirty="0"/>
              <a:t>number of customers drops</a:t>
            </a:r>
            <a:r>
              <a:rPr lang="en-US" sz="1100" dirty="0"/>
              <a:t>, indicating </a:t>
            </a:r>
            <a:r>
              <a:rPr lang="en-US" sz="1100" b="1" dirty="0"/>
              <a:t>lower acceptance</a:t>
            </a:r>
            <a:r>
              <a:rPr lang="en-US" sz="1100" dirty="0"/>
              <a:t> of high price increases.</a:t>
            </a:r>
          </a:p>
          <a:p>
            <a:endParaRPr lang="en-US" sz="1100" dirty="0"/>
          </a:p>
          <a:p>
            <a:pPr>
              <a:buNone/>
            </a:pPr>
            <a:r>
              <a:rPr lang="en-US" sz="1100" b="1" dirty="0"/>
              <a:t>Distribution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The distribution is </a:t>
            </a:r>
            <a:r>
              <a:rPr lang="en-US" sz="1100" b="1" dirty="0"/>
              <a:t>right-skewed</a:t>
            </a:r>
            <a:r>
              <a:rPr lang="en-US" sz="1100" dirty="0"/>
              <a:t>, meaning </a:t>
            </a:r>
            <a:r>
              <a:rPr lang="en-US" sz="1100" b="1" dirty="0"/>
              <a:t>most customers</a:t>
            </a:r>
            <a:r>
              <a:rPr lang="en-US" sz="1100" dirty="0"/>
              <a:t> face smaller hikes, while </a:t>
            </a:r>
            <a:r>
              <a:rPr lang="en-US" sz="1100" b="1" dirty="0"/>
              <a:t>only a few</a:t>
            </a:r>
            <a:r>
              <a:rPr lang="en-US" sz="1100" dirty="0"/>
              <a:t> experience significantly larger ones.</a:t>
            </a:r>
          </a:p>
          <a:p>
            <a:endParaRPr lang="en-US" sz="1100" dirty="0"/>
          </a:p>
          <a:p>
            <a:pPr>
              <a:buNone/>
            </a:pPr>
            <a:r>
              <a:rPr lang="en-US" sz="1100" b="1" dirty="0"/>
              <a:t>Business Implications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Price Sensitivity:</a:t>
            </a:r>
            <a:r>
              <a:rPr lang="en-US" sz="1100" dirty="0"/>
              <a:t> Customers tend to be </a:t>
            </a:r>
            <a:r>
              <a:rPr lang="en-US" sz="1100" b="1" dirty="0"/>
              <a:t>sensitive to price changes</a:t>
            </a:r>
            <a:r>
              <a:rPr lang="en-US" sz="1100" dirty="0"/>
              <a:t>, with higher hikes causing </a:t>
            </a:r>
            <a:r>
              <a:rPr lang="en-US" sz="1100" b="1" dirty="0"/>
              <a:t>drop-offs</a:t>
            </a:r>
            <a:r>
              <a:rPr lang="en-US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Optimal Pricing Strategy:</a:t>
            </a:r>
            <a:r>
              <a:rPr lang="en-US" sz="1100" dirty="0"/>
              <a:t> Keeping hikes within the </a:t>
            </a:r>
            <a:r>
              <a:rPr lang="en-US" sz="1100" b="1" dirty="0"/>
              <a:t>12%–14%</a:t>
            </a:r>
            <a:r>
              <a:rPr lang="en-US" sz="1100" dirty="0"/>
              <a:t> range helps </a:t>
            </a:r>
            <a:r>
              <a:rPr lang="en-US" sz="1100" b="1" dirty="0"/>
              <a:t>retain the most customers</a:t>
            </a:r>
            <a:r>
              <a:rPr lang="en-US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Revenue Risk:</a:t>
            </a:r>
            <a:r>
              <a:rPr lang="en-US" sz="1100" dirty="0"/>
              <a:t> Hikes beyond </a:t>
            </a:r>
            <a:r>
              <a:rPr lang="en-US" sz="1100" b="1" dirty="0"/>
              <a:t>16%–18%</a:t>
            </a:r>
            <a:r>
              <a:rPr lang="en-US" sz="1100" dirty="0"/>
              <a:t> could lead to </a:t>
            </a:r>
            <a:r>
              <a:rPr lang="en-US" sz="1100" b="1" dirty="0"/>
              <a:t>notable customer churn</a:t>
            </a:r>
            <a:r>
              <a:rPr lang="en-US" sz="1100" dirty="0"/>
              <a:t> and </a:t>
            </a:r>
            <a:r>
              <a:rPr lang="en-US" sz="1100" b="1" dirty="0"/>
              <a:t>potential revenue loss</a:t>
            </a:r>
            <a:r>
              <a:rPr lang="en-US" sz="1100" dirty="0"/>
              <a:t>.</a:t>
            </a:r>
          </a:p>
          <a:p>
            <a:endParaRPr lang="en-US" sz="1100" dirty="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05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80CF1-F9CF-E564-D740-29E53AB2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OrderAmountHikeFromlastYear</a:t>
            </a:r>
            <a:br>
              <a:rPr lang="en-US" sz="37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7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&amp; Churn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A3014-CB17-6613-EA41-F0E1EA171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869" y="1966293"/>
            <a:ext cx="899426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A38D-7DD6-9911-6631-49ABD8F8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2BF5-D849-5546-47C9-0BA89836A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 dirty="0"/>
              <a:t>Order Hike Range (12–15%)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High customer frequency</a:t>
            </a:r>
            <a:r>
              <a:rPr lang="en-US" sz="1300" dirty="0"/>
              <a:t> in this range indicates that most customers experience a </a:t>
            </a:r>
            <a:r>
              <a:rPr lang="en-US" sz="1300" b="1" dirty="0"/>
              <a:t>moderate order hike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Low churn rate</a:t>
            </a:r>
            <a:r>
              <a:rPr lang="en-US" sz="1300" dirty="0"/>
              <a:t> suggests that the majority are </a:t>
            </a:r>
            <a:r>
              <a:rPr lang="en-US" sz="1300" b="1" dirty="0"/>
              <a:t>comfortable with this level of increase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 small percentage still churn, likely due to </a:t>
            </a:r>
            <a:r>
              <a:rPr lang="en-US" sz="1300" b="1" dirty="0"/>
              <a:t>price sensitivity</a:t>
            </a:r>
            <a:r>
              <a:rPr lang="en-US" sz="1300" dirty="0"/>
              <a:t>.</a:t>
            </a:r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Higher Order Hikes (20%+)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Fewer customers</a:t>
            </a:r>
            <a:r>
              <a:rPr lang="en-US" sz="1300" dirty="0"/>
              <a:t> fall into this category, but </a:t>
            </a:r>
            <a:r>
              <a:rPr lang="en-US" sz="1300" b="1" dirty="0"/>
              <a:t>most of them remain loyal</a:t>
            </a:r>
            <a:r>
              <a:rPr lang="en-US" sz="1300" dirty="0"/>
              <a:t> (high retention).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Indicates the presence of </a:t>
            </a:r>
            <a:r>
              <a:rPr lang="en-US" sz="1300" b="1" dirty="0"/>
              <a:t>high-value customers</a:t>
            </a:r>
            <a:r>
              <a:rPr lang="en-US" sz="1300" dirty="0"/>
              <a:t> who stay due to </a:t>
            </a:r>
            <a:r>
              <a:rPr lang="en-US" sz="1300" b="1" dirty="0"/>
              <a:t>better perceived value or cashback incentives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These customers are likely </a:t>
            </a:r>
            <a:r>
              <a:rPr lang="en-US" sz="1300" b="1" dirty="0"/>
              <a:t>less sensitive to price hikes</a:t>
            </a:r>
            <a:r>
              <a:rPr lang="en-US" sz="1300" dirty="0"/>
              <a:t> when additional benefits are provided.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buNone/>
            </a:pPr>
            <a:r>
              <a:rPr lang="en-US" sz="1300" b="1" dirty="0"/>
              <a:t>Key Takeaways &amp; Strategy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Moderate price hikes (</a:t>
            </a:r>
            <a:r>
              <a:rPr lang="en-US" sz="1300" b="1" dirty="0"/>
              <a:t>12–15%</a:t>
            </a:r>
            <a:r>
              <a:rPr lang="en-US" sz="1300" dirty="0"/>
              <a:t>) retain the bulk of customers with </a:t>
            </a:r>
            <a:r>
              <a:rPr lang="en-US" sz="1300" b="1" dirty="0"/>
              <a:t>minimal churn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For higher hikes (</a:t>
            </a:r>
            <a:r>
              <a:rPr lang="en-US" sz="1300" b="1" dirty="0"/>
              <a:t>20%+</a:t>
            </a:r>
            <a:r>
              <a:rPr lang="en-US" sz="1300" dirty="0"/>
              <a:t>), </a:t>
            </a:r>
            <a:r>
              <a:rPr lang="en-US" sz="1300" b="1" dirty="0"/>
              <a:t>cashback or incentive programs</a:t>
            </a:r>
            <a:r>
              <a:rPr lang="en-US" sz="1300" dirty="0"/>
              <a:t> help retain fewer but </a:t>
            </a:r>
            <a:r>
              <a:rPr lang="en-US" sz="1300" b="1" dirty="0"/>
              <a:t>valuable loyal customers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Businesses should </a:t>
            </a:r>
            <a:r>
              <a:rPr lang="en-US" sz="1300" b="1" dirty="0"/>
              <a:t>optimize pricing and cashback strategies</a:t>
            </a:r>
            <a:r>
              <a:rPr lang="en-US" sz="1300" dirty="0"/>
              <a:t> to balance profitability with customer retention, especially among price-sensitive segments.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300" dirty="0"/>
          </a:p>
          <a:p>
            <a:endParaRPr lang="ar-EG" sz="1300" dirty="0"/>
          </a:p>
        </p:txBody>
      </p:sp>
    </p:spTree>
    <p:extLst>
      <p:ext uri="{BB962C8B-B14F-4D97-AF65-F5344CB8AC3E}">
        <p14:creationId xmlns:p14="http://schemas.microsoft.com/office/powerpoint/2010/main" val="251816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1A0A9671-5B92-26A2-799A-51ADF0E3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202174" cy="1519356"/>
            <a:chOff x="0" y="-29768"/>
            <a:chExt cx="12202174" cy="151935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CC6B4C-401C-575A-AE8E-2739C2374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DEFFA9F-9B89-18D4-F35B-F234DBA67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AAAC44-71DE-C03C-8778-4B46866A1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90E6FC-DC4C-CA5A-AC06-23B4F57C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6990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DaySinceLastOrder</a:t>
            </a:r>
            <a:r>
              <a:rPr lang="en-US" sz="27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&amp; Churn</a:t>
            </a:r>
            <a:br>
              <a:rPr lang="en-US" sz="27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C66D4-754A-C08F-8D08-1FAF5DF99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843" y="617081"/>
            <a:ext cx="8230312" cy="40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BCE55-7F45-E34D-9D8D-DEDA2E01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Insights</a:t>
            </a:r>
            <a:endParaRPr lang="ar-EG" sz="5600" dirty="0">
              <a:solidFill>
                <a:srgbClr val="FFFFFF"/>
              </a:solidFill>
            </a:endParaRPr>
          </a:p>
        </p:txBody>
      </p:sp>
      <p:sp>
        <p:nvSpPr>
          <p:cNvPr id="5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B234B884-CD60-B435-CC25-6AB46BB42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5427403" cy="5837949"/>
          </a:xfrm>
        </p:spPr>
        <p:txBody>
          <a:bodyPr anchor="ctr">
            <a:noAutofit/>
          </a:bodyPr>
          <a:lstStyle/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1: Frequent Purchasers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Observation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A large portion of customers make repeat purchases within the first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3 to 4 days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Implication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Indicates a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core group of highly engaged and loyal customers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who are satisfied with the service/product.</a:t>
            </a:r>
          </a:p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2: First-Time Users Who Churn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Observation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A smaller percentage of users churn within the same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3 to 4-day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period.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Implication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Likely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first-time users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who don’t return, suggesting the need to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enhance onboarding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and provide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conversion incentives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3: Long-Term Inactive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Observation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A noticeable percentage have been inactive for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20–26 days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Implication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: These customers are at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high risk of churn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 and require </a:t>
            </a: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re-engagement efforts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None/>
            </a:pPr>
            <a:endParaRPr lang="en-US" sz="12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Strategic Recommendations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Enhance Onboarding Experience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Guide new users effectively to increase retention and repeat purchases.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Retention Campaigns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Target inactive users with personalized offers and re-engagement strategies.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solidFill>
                  <a:schemeClr val="tx1">
                    <a:alpha val="80000"/>
                  </a:schemeClr>
                </a:solidFill>
              </a:rPr>
              <a:t>Loyalty Programs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Reward frequent purchasers to maintain loyalty and increase customer lifetime value.</a:t>
            </a:r>
          </a:p>
          <a:p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62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EA39C-80F4-815D-40BA-869625D9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CashBack &amp; Churn 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DB820-EFD2-BA8B-EA67-AD8A80F2C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07728"/>
            <a:ext cx="7225748" cy="46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AB0E8-BF04-4FFD-EAB7-EF991E59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84417-C855-15FE-7803-340A4F193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 dirty="0"/>
              <a:t>Distribution of Cashback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Non-churners (blue dots)</a:t>
            </a:r>
            <a:r>
              <a:rPr lang="en-US" sz="1300" dirty="0"/>
              <a:t> show a </a:t>
            </a:r>
            <a:r>
              <a:rPr lang="en-US" sz="1300" b="1" dirty="0"/>
              <a:t>wider range and higher density</a:t>
            </a:r>
            <a:r>
              <a:rPr lang="en-US" sz="1300" dirty="0"/>
              <a:t> of cashback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Churners (orange dots)</a:t>
            </a:r>
            <a:r>
              <a:rPr lang="en-US" sz="1300" dirty="0"/>
              <a:t> are </a:t>
            </a:r>
            <a:r>
              <a:rPr lang="en-US" sz="1300" b="1" dirty="0"/>
              <a:t>concentrated in a narrow, lower-value range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Cashback values </a:t>
            </a:r>
            <a:r>
              <a:rPr lang="en-US" sz="1300" b="1" dirty="0"/>
              <a:t>above 250</a:t>
            </a:r>
            <a:r>
              <a:rPr lang="en-US" sz="1300" dirty="0"/>
              <a:t> are </a:t>
            </a:r>
            <a:r>
              <a:rPr lang="en-US" sz="1300" b="1" dirty="0"/>
              <a:t>significantly more common</a:t>
            </a:r>
            <a:r>
              <a:rPr lang="en-US" sz="1300" dirty="0"/>
              <a:t> among non-churners.</a:t>
            </a:r>
          </a:p>
          <a:p>
            <a:endParaRPr lang="en-US" sz="1300" dirty="0"/>
          </a:p>
          <a:p>
            <a:pPr>
              <a:buNone/>
            </a:pPr>
            <a:r>
              <a:rPr lang="en-US" sz="1300" b="1" dirty="0"/>
              <a:t>2: Cashback Impact on Churn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Higher cashback</a:t>
            </a:r>
            <a:r>
              <a:rPr lang="en-US" sz="1300" dirty="0"/>
              <a:t> is correlated with </a:t>
            </a:r>
            <a:r>
              <a:rPr lang="en-US" sz="1300" b="1" dirty="0"/>
              <a:t>lower churn rates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Churners</a:t>
            </a:r>
            <a:r>
              <a:rPr lang="en-US" sz="1300" dirty="0"/>
              <a:t> typically receive cashback within a </a:t>
            </a:r>
            <a:r>
              <a:rPr lang="en-US" sz="1300" b="1" dirty="0"/>
              <a:t>lower, narrower range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While some non-churners also get </a:t>
            </a:r>
            <a:r>
              <a:rPr lang="en-US" sz="1300" b="1" dirty="0"/>
              <a:t>low cashback (0–50)</a:t>
            </a:r>
            <a:r>
              <a:rPr lang="en-US" sz="1300" dirty="0"/>
              <a:t>, they are </a:t>
            </a:r>
            <a:r>
              <a:rPr lang="en-US" sz="1300" b="1" dirty="0"/>
              <a:t>less frequent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Conclusion: </a:t>
            </a:r>
            <a:r>
              <a:rPr lang="en-US" sz="1300" b="1" dirty="0"/>
              <a:t>Cashback is a strong retention factor, but not the sole influencer</a:t>
            </a:r>
            <a:r>
              <a:rPr lang="en-US" sz="1300" dirty="0"/>
              <a:t>.</a:t>
            </a:r>
          </a:p>
          <a:p>
            <a:pPr>
              <a:buNone/>
            </a:pPr>
            <a:br>
              <a:rPr lang="en-US" sz="1300" dirty="0"/>
            </a:br>
            <a:r>
              <a:rPr lang="en-US" sz="1300" b="1" dirty="0"/>
              <a:t>3: Business Takeaways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Increase cashback incentives</a:t>
            </a:r>
            <a:r>
              <a:rPr lang="en-US" sz="1300" dirty="0"/>
              <a:t> strategically to </a:t>
            </a:r>
            <a:r>
              <a:rPr lang="en-US" sz="1300" b="1" dirty="0"/>
              <a:t>retain customers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Low cashback recipients</a:t>
            </a:r>
            <a:r>
              <a:rPr lang="en-US" sz="1300" dirty="0"/>
              <a:t> are more likely to churn—indicating room to </a:t>
            </a:r>
            <a:r>
              <a:rPr lang="en-US" sz="1300" b="1" dirty="0"/>
              <a:t>optimize the cashback policy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Consider a </a:t>
            </a:r>
            <a:r>
              <a:rPr lang="en-US" sz="1300" b="1" dirty="0"/>
              <a:t>tiered or personalized cashback system</a:t>
            </a:r>
            <a:r>
              <a:rPr lang="en-US" sz="1300" dirty="0"/>
              <a:t> to balance </a:t>
            </a:r>
            <a:r>
              <a:rPr lang="en-US" sz="1300" b="1" dirty="0"/>
              <a:t>retention and profitability</a:t>
            </a:r>
            <a:r>
              <a:rPr lang="en-US" sz="1300" dirty="0"/>
              <a:t>.</a:t>
            </a:r>
          </a:p>
          <a:p>
            <a:endParaRPr lang="ar-EG" sz="1300" dirty="0"/>
          </a:p>
        </p:txBody>
      </p:sp>
    </p:spTree>
    <p:extLst>
      <p:ext uri="{BB962C8B-B14F-4D97-AF65-F5344CB8AC3E}">
        <p14:creationId xmlns:p14="http://schemas.microsoft.com/office/powerpoint/2010/main" val="319778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61F06-6AAE-F41E-C1CC-C12253CA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b="0" dirty="0">
                <a:effectLst/>
                <a:latin typeface="Consolas" panose="020B0609020204030204" pitchFamily="49" charset="0"/>
              </a:rPr>
              <a:t>Tenure</a:t>
            </a:r>
            <a:br>
              <a:rPr lang="en-US" sz="5600" b="0" dirty="0">
                <a:effectLst/>
                <a:latin typeface="Consolas" panose="020B0609020204030204" pitchFamily="49" charset="0"/>
              </a:rPr>
            </a:br>
            <a:endParaRPr lang="ar-EG" sz="56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4705AB66-BADA-CA3D-DAC7-04A40EA29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750" b="-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5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E28537-6289-DE8F-B320-558FA019C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chemeClr val="tx1">
                    <a:alpha val="80000"/>
                  </a:schemeClr>
                </a:solidFill>
                <a:effectLst/>
                <a:latin typeface="Consolas" panose="020B0609020204030204" pitchFamily="49" charset="0"/>
              </a:rPr>
              <a:t> we can observe that the majority of customers remain within a tenure range of 0 to 6.5 months. </a:t>
            </a:r>
          </a:p>
          <a:p>
            <a:r>
              <a:rPr lang="en-US" sz="2000" b="0" dirty="0">
                <a:solidFill>
                  <a:schemeClr val="tx1">
                    <a:alpha val="80000"/>
                  </a:schemeClr>
                </a:solidFill>
                <a:effectLst/>
                <a:latin typeface="Consolas" panose="020B0609020204030204" pitchFamily="49" charset="0"/>
              </a:rPr>
              <a:t>This indicates that customer retention - is relatively low beyond this period.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2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9AAE-0A40-1882-276F-C2B74A2C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Tenure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5EAE8-B0F0-DCF6-6228-34F3B8F21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22563"/>
            <a:ext cx="7225748" cy="36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3DF69-3B67-6385-DB69-175573F7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9AE8-C316-91E5-1745-7BC86DBC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581795"/>
            <a:ext cx="7220730" cy="5546047"/>
          </a:xfrm>
        </p:spPr>
        <p:txBody>
          <a:bodyPr anchor="ctr">
            <a:normAutofit fontScale="92500" lnSpcReduction="10000"/>
          </a:bodyPr>
          <a:lstStyle/>
          <a:p>
            <a:pPr>
              <a:buNone/>
            </a:pPr>
            <a:r>
              <a:rPr lang="en-US" sz="1400" b="1" dirty="0"/>
              <a:t>1: Tenure vs Churn Status – 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0.0 to 1.0 Tenure</a:t>
            </a:r>
            <a:r>
              <a:rPr lang="en-US" sz="1400" dirty="0"/>
              <a:t>: Higher </a:t>
            </a:r>
            <a:r>
              <a:rPr lang="en-US" sz="1400" b="1" dirty="0"/>
              <a:t>churn rate</a:t>
            </a:r>
            <a:r>
              <a:rPr lang="en-US" sz="1400" dirty="0"/>
              <a:t> (orange) compared to </a:t>
            </a:r>
            <a:r>
              <a:rPr lang="en-US" sz="1400" b="1" dirty="0"/>
              <a:t>non-churned</a:t>
            </a:r>
            <a:r>
              <a:rPr lang="en-US" sz="1400" dirty="0"/>
              <a:t> customers (blue).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Beyond 1.0 Tenure</a:t>
            </a:r>
            <a:r>
              <a:rPr lang="en-US" sz="1400" dirty="0"/>
              <a:t>: </a:t>
            </a:r>
            <a:r>
              <a:rPr lang="en-US" sz="1400" b="1" dirty="0"/>
              <a:t>Non-churned customers</a:t>
            </a:r>
            <a:r>
              <a:rPr lang="en-US" sz="1400" dirty="0"/>
              <a:t> consistently outnumber churned ones, indicating </a:t>
            </a:r>
            <a:r>
              <a:rPr lang="en-US" sz="1400" b="1" dirty="0"/>
              <a:t>loyalty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2: Insights from Tenure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Short Tenure (0-1 months)</a:t>
            </a:r>
            <a:r>
              <a:rPr lang="en-US" sz="1400" dirty="0"/>
              <a:t>: High churn rate suggests </a:t>
            </a:r>
            <a:r>
              <a:rPr lang="en-US" sz="1400" b="1" dirty="0"/>
              <a:t>dissatisfaction</a:t>
            </a:r>
            <a:r>
              <a:rPr lang="en-US" sz="1400" dirty="0"/>
              <a:t> or </a:t>
            </a:r>
            <a:r>
              <a:rPr lang="en-US" sz="1400" b="1" dirty="0"/>
              <a:t>lack of value</a:t>
            </a:r>
            <a:r>
              <a:rPr lang="en-US" sz="1400" dirty="0"/>
              <a:t> early 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Long Tenure</a:t>
            </a:r>
            <a:r>
              <a:rPr lang="en-US" sz="1400" dirty="0"/>
              <a:t>: </a:t>
            </a:r>
            <a:r>
              <a:rPr lang="en-US" sz="1400" b="1" dirty="0"/>
              <a:t>Loyalty and satisfaction</a:t>
            </a:r>
            <a:r>
              <a:rPr lang="en-US" sz="1400" dirty="0"/>
              <a:t> increase, leading to reduced churn.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3: Recommendations for Early Retention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Enhance Onboarding Process</a:t>
            </a:r>
            <a:r>
              <a:rPr lang="en-US" sz="1400" dirty="0"/>
              <a:t>: Focus on improving the </a:t>
            </a:r>
            <a:r>
              <a:rPr lang="en-US" sz="1400" b="1" dirty="0"/>
              <a:t>initial user experience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Offer Promotional Incentives</a:t>
            </a:r>
            <a:r>
              <a:rPr lang="en-US" sz="1400" dirty="0"/>
              <a:t>: Provide </a:t>
            </a:r>
            <a:r>
              <a:rPr lang="en-US" sz="1400" b="1" dirty="0"/>
              <a:t>incentives or personalized support</a:t>
            </a:r>
            <a:r>
              <a:rPr lang="en-US" sz="1400" dirty="0"/>
              <a:t> to retain customers in the early stages.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4: Recommendations for Long-Term Engagement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Gather Feedback</a:t>
            </a:r>
            <a:r>
              <a:rPr lang="en-US" sz="1400" dirty="0"/>
              <a:t>: Survey </a:t>
            </a:r>
            <a:r>
              <a:rPr lang="en-US" sz="1400" b="1" dirty="0"/>
              <a:t>early churners (0-1 months)</a:t>
            </a:r>
            <a:r>
              <a:rPr lang="en-US" sz="1400" dirty="0"/>
              <a:t> to understand </a:t>
            </a:r>
            <a:r>
              <a:rPr lang="en-US" sz="1400" b="1" dirty="0"/>
              <a:t>dissatisfaction reasons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Analyze Successful Features</a:t>
            </a:r>
            <a:r>
              <a:rPr lang="en-US" sz="1400" dirty="0"/>
              <a:t>: Identify features that </a:t>
            </a:r>
            <a:r>
              <a:rPr lang="en-US" sz="1400" b="1" dirty="0"/>
              <a:t>long-tenure customers</a:t>
            </a:r>
            <a:r>
              <a:rPr lang="en-US" sz="1400" dirty="0"/>
              <a:t> value and replicate for new users.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Implement Loyalty Programs</a:t>
            </a:r>
            <a:r>
              <a:rPr lang="en-US" sz="1400" dirty="0"/>
              <a:t>: Offer </a:t>
            </a:r>
            <a:r>
              <a:rPr lang="en-US" sz="1400" b="1" dirty="0"/>
              <a:t>customized offers</a:t>
            </a:r>
            <a:r>
              <a:rPr lang="en-US" sz="1400" dirty="0"/>
              <a:t> for </a:t>
            </a:r>
            <a:r>
              <a:rPr lang="en-US" sz="1400" b="1" dirty="0"/>
              <a:t>long-term users</a:t>
            </a:r>
            <a:r>
              <a:rPr lang="en-US" sz="1400" dirty="0"/>
              <a:t> to sustain engagement and reduce churn.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238087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9" name="Rectangle 4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1" name="Rectangle 4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A5528-BB18-11FC-69FE-3E48B7E8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800" b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Introduction  </a:t>
            </a:r>
            <a:br>
              <a:rPr lang="en-US" sz="28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ar-EG" sz="2800">
              <a:solidFill>
                <a:srgbClr val="FFFFFF"/>
              </a:solidFill>
            </a:endParaRPr>
          </a:p>
        </p:txBody>
      </p:sp>
      <p:sp>
        <p:nvSpPr>
          <p:cNvPr id="424" name="Content Placeholder 2">
            <a:extLst>
              <a:ext uri="{FF2B5EF4-FFF2-40B4-BE49-F238E27FC236}">
                <a16:creationId xmlns:a16="http://schemas.microsoft.com/office/drawing/2014/main" id="{A195D359-F116-D57F-BAE0-B5B6ECE0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br>
              <a:rPr lang="en-US" sz="2000" b="0">
                <a:effectLst/>
                <a:latin typeface="Consolas" panose="020B0609020204030204" pitchFamily="49" charset="0"/>
              </a:rPr>
            </a:br>
            <a:r>
              <a:rPr lang="en-US" sz="2000" b="0">
                <a:effectLst/>
                <a:latin typeface="Consolas" panose="020B0609020204030204" pitchFamily="49" charset="0"/>
              </a:rPr>
              <a:t>This dataset belongs to an e-commerce company, where we analyze customer behavior to identify those who have churned (stopped using the service). Understanding churn patterns helps businesses improve customer retention strategies.  </a:t>
            </a:r>
          </a:p>
          <a:p>
            <a:pPr>
              <a:buNone/>
            </a:pPr>
            <a:br>
              <a:rPr lang="en-US" sz="2000" b="0">
                <a:effectLst/>
                <a:latin typeface="Consolas" panose="020B0609020204030204" pitchFamily="49" charset="0"/>
              </a:rPr>
            </a:br>
            <a:r>
              <a:rPr lang="en-US" sz="2000" b="0">
                <a:effectLst/>
                <a:latin typeface="Consolas" panose="020B0609020204030204" pitchFamily="49" charset="0"/>
              </a:rPr>
              <a:t>Our goal is to explore key factors influencing churn, analyze trends, and develop a predictive model to anticipate future churn, enabling proactive decision-making to enhance customer experience and engagement.</a:t>
            </a:r>
          </a:p>
        </p:txBody>
      </p:sp>
    </p:spTree>
    <p:extLst>
      <p:ext uri="{BB962C8B-B14F-4D97-AF65-F5344CB8AC3E}">
        <p14:creationId xmlns:p14="http://schemas.microsoft.com/office/powerpoint/2010/main" val="2384434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7A7E-08B8-716D-8CE0-55DD241D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Login Device</a:t>
            </a:r>
            <a:br>
              <a:rPr lang="en-US" sz="36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4AF4F-DE2A-E5D5-F3FD-60731A0B2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37716"/>
            <a:ext cx="6780700" cy="37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E1489-6B16-B1FD-1781-55CADE2A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2096F-654F-51F1-28C8-15CF50AE0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048" y="655975"/>
            <a:ext cx="7762239" cy="5546047"/>
          </a:xfrm>
        </p:spPr>
        <p:txBody>
          <a:bodyPr anchor="ctr">
            <a:noAutofit/>
          </a:bodyPr>
          <a:lstStyle/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1-Box Plot Analysis - Tenure by Preferred Login Device</a:t>
            </a:r>
          </a:p>
          <a:p>
            <a:pPr>
              <a:buNone/>
            </a:pPr>
            <a:r>
              <a:rPr lang="en-US" sz="1050" b="1" dirty="0"/>
              <a:t>Overview</a:t>
            </a:r>
            <a:br>
              <a:rPr lang="en-US" sz="1050" dirty="0"/>
            </a:br>
            <a:r>
              <a:rPr lang="en-US" sz="1050" dirty="0"/>
              <a:t>This box plot visualizes the distribution of </a:t>
            </a:r>
            <a:r>
              <a:rPr lang="en-US" sz="1050" b="1" dirty="0"/>
              <a:t>tenure</a:t>
            </a:r>
            <a:r>
              <a:rPr lang="en-US" sz="1050" dirty="0"/>
              <a:t> (time spent with the app) across three different </a:t>
            </a:r>
            <a:r>
              <a:rPr lang="en-US" sz="1050" b="1" dirty="0"/>
              <a:t>preferred login devices</a:t>
            </a:r>
            <a:r>
              <a:rPr lang="en-US" sz="105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Mobile Phone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Phone</a:t>
            </a:r>
            <a:r>
              <a:rPr lang="en-US" sz="105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Computer</a:t>
            </a:r>
            <a:endParaRPr lang="en-US" sz="1050" dirty="0"/>
          </a:p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2: Key Observations - Mobile Phone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Higher Median Tenure</a:t>
            </a:r>
            <a:r>
              <a:rPr lang="en-US" sz="1050" dirty="0"/>
              <a:t>: Mobile phone users spend </a:t>
            </a:r>
            <a:r>
              <a:rPr lang="en-US" sz="1050" b="1" dirty="0"/>
              <a:t>more time</a:t>
            </a:r>
            <a:r>
              <a:rPr lang="en-US" sz="1050" dirty="0"/>
              <a:t> on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Fewer Outliers</a:t>
            </a:r>
            <a:r>
              <a:rPr lang="en-US" sz="1050" dirty="0"/>
              <a:t>: Usage is generally </a:t>
            </a:r>
            <a:r>
              <a:rPr lang="en-US" sz="1050" b="1" dirty="0"/>
              <a:t>consistent</a:t>
            </a:r>
            <a:r>
              <a:rPr lang="en-US" sz="1050" dirty="0"/>
              <a:t>, with few extreme values.</a:t>
            </a:r>
          </a:p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3: Key Observations - Phone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Lower Median Tenure</a:t>
            </a:r>
            <a:r>
              <a:rPr lang="en-US" sz="1050" dirty="0"/>
              <a:t>: Users tend to spend </a:t>
            </a:r>
            <a:r>
              <a:rPr lang="en-US" sz="1050" b="1" dirty="0"/>
              <a:t>less time</a:t>
            </a:r>
            <a:r>
              <a:rPr lang="en-US" sz="1050" dirty="0"/>
              <a:t> on the app compared to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Many Outliers</a:t>
            </a:r>
            <a:r>
              <a:rPr lang="en-US" sz="1050" dirty="0"/>
              <a:t>: There’s a small group of </a:t>
            </a:r>
            <a:r>
              <a:rPr lang="en-US" sz="1050" b="1" dirty="0"/>
              <a:t>heavy users</a:t>
            </a:r>
            <a:r>
              <a:rPr lang="en-US" sz="1050" dirty="0"/>
              <a:t>, but the majority have shorter usage durations.</a:t>
            </a:r>
          </a:p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4: Key Observations - Computer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Moderate Median Tenure</a:t>
            </a:r>
            <a:r>
              <a:rPr lang="en-US" sz="1050" dirty="0"/>
              <a:t>: Usage is more </a:t>
            </a:r>
            <a:r>
              <a:rPr lang="en-US" sz="1050" b="1" dirty="0"/>
              <a:t>balanced</a:t>
            </a:r>
            <a:r>
              <a:rPr lang="en-US" sz="1050" dirty="0"/>
              <a:t> with a moderate level of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Wide Interquartile Range</a:t>
            </a:r>
            <a:r>
              <a:rPr lang="en-US" sz="1050" dirty="0"/>
              <a:t>: Reflects </a:t>
            </a:r>
            <a:r>
              <a:rPr lang="en-US" sz="1050" b="1" dirty="0"/>
              <a:t>varied usage</a:t>
            </a:r>
            <a:r>
              <a:rPr lang="en-US" sz="1050" dirty="0"/>
              <a:t> among computer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Fewer Outliers</a:t>
            </a:r>
            <a:r>
              <a:rPr lang="en-US" sz="1050" dirty="0"/>
              <a:t>: Indicates </a:t>
            </a:r>
            <a:r>
              <a:rPr lang="en-US" sz="1050" b="1" dirty="0"/>
              <a:t>consistent engagement</a:t>
            </a:r>
            <a:r>
              <a:rPr lang="en-US" sz="1050" dirty="0"/>
              <a:t> with the app.</a:t>
            </a:r>
          </a:p>
          <a:p>
            <a:pPr>
              <a:buNone/>
            </a:pPr>
            <a:endParaRPr lang="en-US" sz="1050" b="1" dirty="0"/>
          </a:p>
          <a:p>
            <a:pPr>
              <a:buNone/>
            </a:pPr>
            <a:r>
              <a:rPr lang="en-US" sz="1050" b="1" dirty="0"/>
              <a:t>5: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Mobile Phone Users</a:t>
            </a:r>
            <a:r>
              <a:rPr lang="en-US" sz="1050" dirty="0"/>
              <a:t>: Tend to have </a:t>
            </a:r>
            <a:r>
              <a:rPr lang="en-US" sz="1050" b="1" dirty="0"/>
              <a:t>longer and more consistent</a:t>
            </a:r>
            <a:r>
              <a:rPr lang="en-US" sz="1050" dirty="0"/>
              <a:t> usage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Phone Users</a:t>
            </a:r>
            <a:r>
              <a:rPr lang="en-US" sz="1050" dirty="0"/>
              <a:t>: Have </a:t>
            </a:r>
            <a:r>
              <a:rPr lang="en-US" sz="1050" b="1" dirty="0"/>
              <a:t>shorter</a:t>
            </a:r>
            <a:r>
              <a:rPr lang="en-US" sz="1050" dirty="0"/>
              <a:t> average usage, with some extreme outliers of heavy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Computer Users</a:t>
            </a:r>
            <a:r>
              <a:rPr lang="en-US" sz="1050" dirty="0"/>
              <a:t>: Show </a:t>
            </a:r>
            <a:r>
              <a:rPr lang="en-US" sz="1050" b="1" dirty="0"/>
              <a:t>moderate, stable</a:t>
            </a:r>
            <a:r>
              <a:rPr lang="en-US" sz="1050" dirty="0"/>
              <a:t> usage patterns.</a:t>
            </a:r>
          </a:p>
          <a:p>
            <a:endParaRPr lang="en-US" sz="1050" dirty="0"/>
          </a:p>
          <a:p>
            <a:endParaRPr lang="ar-EG" sz="1050" dirty="0"/>
          </a:p>
        </p:txBody>
      </p:sp>
    </p:spTree>
    <p:extLst>
      <p:ext uri="{BB962C8B-B14F-4D97-AF65-F5344CB8AC3E}">
        <p14:creationId xmlns:p14="http://schemas.microsoft.com/office/powerpoint/2010/main" val="65983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7DB9F-379D-4C7F-2E71-FCFE6617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Login Device &amp; Churn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93D1E-9BDE-80F9-A1B0-FA2631FCA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56119"/>
            <a:ext cx="7225748" cy="55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3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CBCD1-DD56-3AD9-AE88-F325F489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BB2D0-E9EE-1EED-DF59-84FC35BF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639" y="666114"/>
            <a:ext cx="6861058" cy="5546047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US" sz="1200" b="1" dirty="0"/>
              <a:t>1: User Login Preferences &amp; Churn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Mobile Phones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Most popular device (42.93%)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Churn rate: </a:t>
            </a:r>
            <a:r>
              <a:rPr lang="en-US" sz="1200" b="1" dirty="0"/>
              <a:t>6.18%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Computers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Second most used (23.27%)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Churn rate: </a:t>
            </a:r>
            <a:r>
              <a:rPr lang="en-US" sz="1200" b="1" dirty="0"/>
              <a:t>5.75%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Other Phones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Used by 16.96%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Churn rate: </a:t>
            </a:r>
            <a:r>
              <a:rPr lang="en-US" sz="1200" b="1" dirty="0"/>
              <a:t>4.90%</a:t>
            </a:r>
            <a:endParaRPr lang="en-US" sz="1200" dirty="0"/>
          </a:p>
          <a:p>
            <a:endParaRPr lang="en-US" sz="1200" dirty="0"/>
          </a:p>
          <a:p>
            <a:pPr>
              <a:buNone/>
            </a:pPr>
            <a:r>
              <a:rPr lang="en-US" sz="1200" b="1" dirty="0"/>
              <a:t>2: Key 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Overall retention is strong</a:t>
            </a:r>
            <a:r>
              <a:rPr lang="en-US" sz="1200" dirty="0"/>
              <a:t> across all device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Mobile phones</a:t>
            </a:r>
            <a:r>
              <a:rPr lang="en-US" sz="1200" dirty="0"/>
              <a:t> have the highest churn count </a:t>
            </a:r>
            <a:r>
              <a:rPr lang="en-US" sz="1200" b="1" dirty="0"/>
              <a:t>in absolute numbers</a:t>
            </a:r>
            <a:r>
              <a:rPr lang="en-US" sz="1200" dirty="0"/>
              <a:t>, but that aligns with their large user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Computer users</a:t>
            </a:r>
            <a:r>
              <a:rPr lang="en-US" sz="1200" dirty="0"/>
              <a:t> show a </a:t>
            </a:r>
            <a:r>
              <a:rPr lang="en-US" sz="1200" b="1" dirty="0"/>
              <a:t>slightly higher churn rate</a:t>
            </a:r>
            <a:r>
              <a:rPr lang="en-US" sz="1200" dirty="0"/>
              <a:t> compared to other device types — may indicate lower engagement or UX issues.</a:t>
            </a:r>
          </a:p>
          <a:p>
            <a:endParaRPr lang="en-US" sz="1200" dirty="0"/>
          </a:p>
          <a:p>
            <a:pPr>
              <a:buNone/>
            </a:pPr>
            <a:r>
              <a:rPr lang="en-US" sz="1200" b="1" dirty="0"/>
              <a:t>3: Strategic Implications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Investigate the </a:t>
            </a:r>
            <a:r>
              <a:rPr lang="en-US" sz="1200" b="1" dirty="0"/>
              <a:t>user experience across different devices</a:t>
            </a:r>
            <a:r>
              <a:rPr lang="en-US" sz="1200" dirty="0"/>
              <a:t>, especially </a:t>
            </a:r>
            <a:r>
              <a:rPr lang="en-US" sz="1200" b="1" dirty="0"/>
              <a:t>computers</a:t>
            </a:r>
            <a:r>
              <a:rPr lang="en-US" sz="1200" dirty="0"/>
              <a:t>, to uncover any friction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Enhance mobile and desktop UX</a:t>
            </a:r>
            <a:r>
              <a:rPr lang="en-US" sz="1200" dirty="0"/>
              <a:t> to maintain or improve retention.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Consider </a:t>
            </a:r>
            <a:r>
              <a:rPr lang="en-US" sz="1200" b="1" dirty="0"/>
              <a:t>device-based segmentation</a:t>
            </a:r>
            <a:r>
              <a:rPr lang="en-US" sz="1200" dirty="0"/>
              <a:t> in marketing and retention strategies to personalize user engagement more effectively.</a:t>
            </a:r>
          </a:p>
          <a:p>
            <a:endParaRPr lang="ar-EG" sz="1200" dirty="0"/>
          </a:p>
        </p:txBody>
      </p:sp>
    </p:spTree>
    <p:extLst>
      <p:ext uri="{BB962C8B-B14F-4D97-AF65-F5344CB8AC3E}">
        <p14:creationId xmlns:p14="http://schemas.microsoft.com/office/powerpoint/2010/main" val="316654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5486D-A471-FAB8-2B09-94C4642C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City Tiers &amp; Churn</a:t>
            </a:r>
            <a:br>
              <a:rPr lang="en-US" sz="36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912960-7597-02CC-9FCB-719AB372A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47825"/>
            <a:ext cx="6780700" cy="45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2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B42E5-90A7-F412-CD94-494443BC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7E2E-1F78-65F3-1B39-DF3BAC4AC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fontScale="92500" lnSpcReduction="20000"/>
          </a:bodyPr>
          <a:lstStyle/>
          <a:p>
            <a:pPr>
              <a:buNone/>
            </a:pPr>
            <a:r>
              <a:rPr lang="en-US" sz="1600" b="1" dirty="0"/>
              <a:t>City Tier 1 – Dominance and Churn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55.67%</a:t>
            </a:r>
            <a:r>
              <a:rPr lang="en-US" sz="1600" dirty="0"/>
              <a:t> of users are from </a:t>
            </a:r>
            <a:r>
              <a:rPr lang="en-US" sz="1600" b="1" dirty="0"/>
              <a:t>City Tier 1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9.45%</a:t>
            </a:r>
            <a:r>
              <a:rPr lang="en-US" sz="1600" dirty="0"/>
              <a:t> of Tier 1 users have churned, reflecting </a:t>
            </a:r>
            <a:r>
              <a:rPr lang="en-US" sz="1600" b="1" dirty="0"/>
              <a:t>higher churn volume</a:t>
            </a:r>
            <a:r>
              <a:rPr lang="en-US" sz="1600" dirty="0"/>
              <a:t> due to the larger population.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Majority of users in this tier have </a:t>
            </a:r>
            <a:r>
              <a:rPr lang="en-US" sz="1600" b="1" dirty="0"/>
              <a:t>not churned</a:t>
            </a:r>
            <a:r>
              <a:rPr lang="en-US" sz="1600" dirty="0"/>
              <a:t>, indicating </a:t>
            </a:r>
            <a:r>
              <a:rPr lang="en-US" sz="1600" b="1" dirty="0"/>
              <a:t>strong retention</a:t>
            </a:r>
            <a:r>
              <a:rPr lang="en-US" sz="1600" dirty="0"/>
              <a:t>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2: Lower Participation in City Tier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3.45%</a:t>
            </a:r>
            <a:r>
              <a:rPr lang="en-US" sz="1600" dirty="0"/>
              <a:t> of users are </a:t>
            </a:r>
            <a:r>
              <a:rPr lang="en-US" sz="1600" b="1" dirty="0"/>
              <a:t>non-churned</a:t>
            </a:r>
            <a:r>
              <a:rPr lang="en-US" sz="1600" dirty="0"/>
              <a:t> in Tier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0.85%</a:t>
            </a:r>
            <a:r>
              <a:rPr lang="en-US" sz="1600" dirty="0"/>
              <a:t> have </a:t>
            </a:r>
            <a:r>
              <a:rPr lang="en-US" sz="1600" b="1" dirty="0"/>
              <a:t>churned</a:t>
            </a:r>
            <a:r>
              <a:rPr lang="en-US" sz="1600" dirty="0"/>
              <a:t>, showing </a:t>
            </a:r>
            <a:r>
              <a:rPr lang="en-US" sz="1600" b="1" dirty="0"/>
              <a:t>low user engagement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Reflects </a:t>
            </a:r>
            <a:r>
              <a:rPr lang="en-US" sz="1600" b="1" dirty="0"/>
              <a:t>lower market penetration</a:t>
            </a:r>
            <a:r>
              <a:rPr lang="en-US" sz="1600" dirty="0"/>
              <a:t> in Tier 2.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3: Notable Churn in City Tier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6.54%</a:t>
            </a:r>
            <a:r>
              <a:rPr lang="en-US" sz="1600" dirty="0"/>
              <a:t> churn rate in </a:t>
            </a:r>
            <a:r>
              <a:rPr lang="en-US" sz="1600" b="1" dirty="0"/>
              <a:t>City Tier 3</a:t>
            </a:r>
            <a:r>
              <a:rPr lang="en-US" sz="1600" dirty="0"/>
              <a:t>, higher than Tier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Likely caused by </a:t>
            </a:r>
            <a:r>
              <a:rPr lang="en-US" sz="1600" b="1" dirty="0"/>
              <a:t>lower user satisfaction</a:t>
            </a:r>
            <a:r>
              <a:rPr lang="en-US" sz="1600" dirty="0"/>
              <a:t> or </a:t>
            </a:r>
            <a:r>
              <a:rPr lang="en-US" sz="1600" b="1" dirty="0"/>
              <a:t>engagement</a:t>
            </a:r>
            <a:r>
              <a:rPr lang="en-US" sz="1600" dirty="0"/>
              <a:t>.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4: Business Strategy &amp; Tips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Prioritize retention efforts</a:t>
            </a:r>
            <a:r>
              <a:rPr lang="en-US" sz="1600" dirty="0"/>
              <a:t> in </a:t>
            </a:r>
            <a:r>
              <a:rPr lang="en-US" sz="1600" b="1" dirty="0"/>
              <a:t>City Tier 1</a:t>
            </a:r>
            <a:r>
              <a:rPr lang="en-US" sz="1600" dirty="0"/>
              <a:t>, given its large user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Focus on improving </a:t>
            </a:r>
            <a:r>
              <a:rPr lang="en-US" sz="1600" b="1" dirty="0"/>
              <a:t>engagement and satisfaction</a:t>
            </a:r>
            <a:r>
              <a:rPr lang="en-US" sz="1600" dirty="0"/>
              <a:t> in </a:t>
            </a:r>
            <a:r>
              <a:rPr lang="en-US" sz="1600" b="1" dirty="0"/>
              <a:t>City Tier 3</a:t>
            </a:r>
            <a:r>
              <a:rPr lang="en-US" sz="1600" dirty="0"/>
              <a:t> to </a:t>
            </a:r>
            <a:r>
              <a:rPr lang="en-US" sz="1600" b="1" dirty="0"/>
              <a:t>reduce churn</a:t>
            </a:r>
            <a:r>
              <a:rPr lang="en-US" sz="1600" dirty="0"/>
              <a:t>.</a:t>
            </a:r>
          </a:p>
          <a:p>
            <a:endParaRPr lang="ar-EG" sz="1600" dirty="0"/>
          </a:p>
        </p:txBody>
      </p:sp>
    </p:spTree>
    <p:extLst>
      <p:ext uri="{BB962C8B-B14F-4D97-AF65-F5344CB8AC3E}">
        <p14:creationId xmlns:p14="http://schemas.microsoft.com/office/powerpoint/2010/main" val="102449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A80E1-CE01-7392-A348-52D56942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0">
                <a:effectLst/>
                <a:latin typeface="Consolas" panose="020B0609020204030204" pitchFamily="49" charset="0"/>
              </a:rPr>
              <a:t>Complain &amp; Churn</a:t>
            </a:r>
            <a:br>
              <a:rPr lang="en-US" sz="2800" b="0">
                <a:effectLst/>
                <a:latin typeface="Consolas" panose="020B0609020204030204" pitchFamily="49" charset="0"/>
              </a:rPr>
            </a:br>
            <a:endParaRPr lang="ar-EG" sz="2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5B1D2E-145E-F0A4-873F-54B619040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The chart illustrates the relationship between customer complaints and churn rate.</a:t>
            </a:r>
          </a:p>
          <a:p>
            <a:pPr>
              <a:buNone/>
            </a:pPr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 </a:t>
            </a:r>
            <a:r>
              <a:rPr lang="en-US" sz="1200" b="1">
                <a:effectLst/>
                <a:latin typeface="Consolas" panose="020B0609020204030204" pitchFamily="49" charset="0"/>
              </a:rPr>
              <a:t>63.69% </a:t>
            </a:r>
            <a:r>
              <a:rPr lang="en-US" sz="1200" b="0">
                <a:effectLst/>
                <a:latin typeface="Consolas" panose="020B0609020204030204" pitchFamily="49" charset="0"/>
              </a:rPr>
              <a:t>of customers who did </a:t>
            </a:r>
            <a:r>
              <a:rPr lang="en-US" sz="1200" b="1"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effectLst/>
                <a:latin typeface="Consolas" panose="020B0609020204030204" pitchFamily="49" charset="0"/>
              </a:rPr>
              <a:t> make a complaint did</a:t>
            </a:r>
            <a:r>
              <a:rPr lang="en-US" sz="1200" b="1">
                <a:latin typeface="Consolas" panose="020B0609020204030204" pitchFamily="49" charset="0"/>
              </a:rPr>
              <a:t> </a:t>
            </a:r>
            <a:r>
              <a:rPr lang="en-US" sz="1200" b="1"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effectLst/>
                <a:latin typeface="Consolas" panose="020B0609020204030204" pitchFamily="49" charset="0"/>
              </a:rPr>
              <a:t> churn, indicating strong customer retention.</a:t>
            </a:r>
          </a:p>
          <a:p>
            <a:pPr>
              <a:buNone/>
            </a:pPr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Among those who </a:t>
            </a:r>
            <a:r>
              <a:rPr lang="en-US" sz="1200" b="1">
                <a:effectLst/>
                <a:latin typeface="Consolas" panose="020B0609020204030204" pitchFamily="49" charset="0"/>
              </a:rPr>
              <a:t>did</a:t>
            </a:r>
            <a:r>
              <a:rPr lang="en-US" sz="1200" b="0">
                <a:effectLst/>
                <a:latin typeface="Consolas" panose="020B0609020204030204" pitchFamily="49" charset="0"/>
              </a:rPr>
              <a:t> make a complaint, </a:t>
            </a:r>
            <a:r>
              <a:rPr lang="en-US" sz="1200" b="1">
                <a:effectLst/>
                <a:latin typeface="Consolas" panose="020B0609020204030204" pitchFamily="49" charset="0"/>
              </a:rPr>
              <a:t>19.47%</a:t>
            </a:r>
            <a:r>
              <a:rPr lang="en-US" sz="1200" b="0">
                <a:effectLst/>
                <a:latin typeface="Consolas" panose="020B0609020204030204" pitchFamily="49" charset="0"/>
              </a:rPr>
              <a:t> did </a:t>
            </a:r>
            <a:r>
              <a:rPr lang="en-US" sz="1200" b="1"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effectLst/>
                <a:latin typeface="Consolas" panose="020B0609020204030204" pitchFamily="49" charset="0"/>
              </a:rPr>
              <a:t> churn, suggesting that the company's response to complaints may have been effective in satisfying customers.</a:t>
            </a:r>
          </a:p>
          <a:p>
            <a:r>
              <a:rPr lang="en-US" sz="1200" b="1"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effectLst/>
                <a:latin typeface="Consolas" panose="020B0609020204030204" pitchFamily="49" charset="0"/>
              </a:rPr>
              <a:t> </a:t>
            </a:r>
            <a:r>
              <a:rPr lang="en-US" sz="1200" b="1">
                <a:effectLst/>
                <a:latin typeface="Consolas" panose="020B0609020204030204" pitchFamily="49" charset="0"/>
              </a:rPr>
              <a:t>9.02%</a:t>
            </a:r>
            <a:r>
              <a:rPr lang="en-US" sz="1200" b="0">
                <a:effectLst/>
                <a:latin typeface="Consolas" panose="020B0609020204030204" pitchFamily="49" charset="0"/>
              </a:rPr>
              <a:t> of customers who complained still churned, which is relatively low compared to those who stayed.</a:t>
            </a:r>
          </a:p>
          <a:p>
            <a:endParaRPr lang="en-US" sz="1200"/>
          </a:p>
        </p:txBody>
      </p:sp>
      <p:pic>
        <p:nvPicPr>
          <p:cNvPr id="5" name="Content Placeholder 4" descr="A graph with a bar and a number of squares&#10;&#10;AI-generated content may be incorrect.">
            <a:extLst>
              <a:ext uri="{FF2B5EF4-FFF2-40B4-BE49-F238E27FC236}">
                <a16:creationId xmlns:a16="http://schemas.microsoft.com/office/drawing/2014/main" id="{6FF3D9A8-236A-6C37-8C63-88FD6367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186377"/>
            <a:ext cx="6922008" cy="45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1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D9EFD-085A-59DF-BE39-F20684E82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3500" b="0" dirty="0">
                <a:effectLst/>
                <a:latin typeface="Consolas" panose="020B0609020204030204" pitchFamily="49" charset="0"/>
              </a:rPr>
              <a:t>Preferred Login Device &amp; </a:t>
            </a:r>
            <a:r>
              <a:rPr lang="en-US" sz="3500" b="0" dirty="0" err="1">
                <a:effectLst/>
                <a:latin typeface="Consolas" panose="020B0609020204030204" pitchFamily="49" charset="0"/>
              </a:rPr>
              <a:t>CityTier</a:t>
            </a:r>
            <a:br>
              <a:rPr lang="en-US" sz="3500" b="0" dirty="0">
                <a:effectLst/>
                <a:latin typeface="Consolas" panose="020B0609020204030204" pitchFamily="49" charset="0"/>
              </a:rPr>
            </a:br>
            <a:endParaRPr lang="ar-EG" sz="35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EA9A24E-539B-D998-277F-3044211C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386039"/>
            <a:ext cx="5221625" cy="40859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4B7A06-846B-6BD5-2B13-78B99BD6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055" y="2306320"/>
            <a:ext cx="5320146" cy="4050029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1: Key Observations - Device Usage by City Tier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1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highest number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of users across all device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Mobile phones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are the most preferred device.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3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Notable usage, primarily through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mobile phones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computers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2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lowest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user engagement across all device types.</a:t>
            </a:r>
          </a:p>
          <a:p>
            <a:pPr>
              <a:buNone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2: 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Mobile phones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are the most commonly used devices, especially in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City Tier 1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, reflecting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higher accessibility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smartphone penetration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19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82136-4A27-C2F6-C48B-DD1FA757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Marital Status &amp; Churn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C051D-3B0D-31BA-9F24-4BF36D8B9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19991"/>
            <a:ext cx="7225748" cy="56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78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6892B-14BC-1F99-D15D-D6E34D10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A8B80-E19E-3482-504B-2F816D6F5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400" b="1" dirty="0"/>
              <a:t>1. Married Customers Form the Largest Customer Base: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Highest number of non-churned customers</a:t>
            </a:r>
            <a:r>
              <a:rPr lang="en-US" sz="1400" dirty="0"/>
              <a:t> (2,642) indicating a strong and loyal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High churned customers</a:t>
            </a:r>
            <a:r>
              <a:rPr lang="en-US" sz="1400" dirty="0"/>
              <a:t> (344), which is expected due to their large population size.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2. Churn Proportion is Highest Among Singles: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Singles</a:t>
            </a:r>
            <a:r>
              <a:rPr lang="en-US" sz="1400" dirty="0"/>
              <a:t> (1,796 customers) have a higher churn rate, with </a:t>
            </a:r>
            <a:r>
              <a:rPr lang="en-US" sz="1400" b="1" dirty="0"/>
              <a:t>480 churned</a:t>
            </a:r>
            <a:r>
              <a:rPr lang="en-US" sz="1400" dirty="0"/>
              <a:t>, indicating they may be more prone to leaving.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3. Divorced Customers are the Smallest Group: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Divorced customers</a:t>
            </a:r>
            <a:r>
              <a:rPr lang="en-US" sz="1400" dirty="0"/>
              <a:t> (848 customers) have a </a:t>
            </a:r>
            <a:r>
              <a:rPr lang="en-US" sz="1400" b="1" dirty="0"/>
              <a:t>moderate churn rate</a:t>
            </a:r>
            <a:r>
              <a:rPr lang="en-US" sz="1400" dirty="0"/>
              <a:t>, with </a:t>
            </a:r>
            <a:r>
              <a:rPr lang="en-US" sz="1400" b="1" dirty="0"/>
              <a:t>124 churned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None/>
            </a:pPr>
            <a:r>
              <a:rPr lang="en-US" sz="1400" b="1" dirty="0"/>
              <a:t>2: Potential Business Strategies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Retention Strategies for Singles: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</a:t>
            </a:r>
            <a:r>
              <a:rPr lang="en-US" sz="1400" b="1" dirty="0"/>
              <a:t>personalized services</a:t>
            </a:r>
            <a:r>
              <a:rPr lang="en-US" sz="1400" dirty="0"/>
              <a:t> or </a:t>
            </a:r>
            <a:r>
              <a:rPr lang="en-US" sz="1400" b="1" dirty="0"/>
              <a:t>exclusive offers</a:t>
            </a:r>
            <a:r>
              <a:rPr lang="en-US" sz="1400" dirty="0"/>
              <a:t> to reduce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Loyalty Programs for Married Customers: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Maintain or improve retention with </a:t>
            </a:r>
            <a:r>
              <a:rPr lang="en-US" sz="1400" b="1" dirty="0"/>
              <a:t>loyalty programs</a:t>
            </a:r>
            <a:r>
              <a:rPr lang="en-US" sz="1400" dirty="0"/>
              <a:t> or </a:t>
            </a:r>
            <a:r>
              <a:rPr lang="en-US" sz="1400" b="1" dirty="0"/>
              <a:t>incentives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419641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2A0BB-CA30-532B-8124-B4E37D65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Features and Descriptions</a:t>
            </a:r>
            <a:br>
              <a:rPr lang="en-US" sz="37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1730C-3968-D559-C4C2-DA6C9EB7E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037" y="467208"/>
            <a:ext cx="661853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3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A12CB-FA20-64EC-84F9-8E6B0508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Satisfaction Score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7B90B-01F6-7544-38E0-395F19DBB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83862"/>
            <a:ext cx="7225748" cy="56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1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4CA43-2A7C-1F00-E90D-9EA02DDD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34C0B-90F9-D514-CA8C-2E8331AD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100" b="1" dirty="0"/>
              <a:t>High Overall Satisfaction: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b="1" dirty="0"/>
              <a:t>70%</a:t>
            </a:r>
            <a:r>
              <a:rPr lang="en-US" sz="1100" dirty="0"/>
              <a:t> of customers rated their satisfaction as </a:t>
            </a:r>
            <a:r>
              <a:rPr lang="en-US" sz="1100" b="1" dirty="0"/>
              <a:t>3 or above</a:t>
            </a:r>
            <a:r>
              <a:rPr lang="en-US" sz="1100" dirty="0"/>
              <a:t>, indicating a generally positive experience.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Moderate Satisfaction Dominance: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The largest segment (</a:t>
            </a:r>
            <a:r>
              <a:rPr lang="en-US" sz="1100" b="1" dirty="0"/>
              <a:t>30.2%</a:t>
            </a:r>
            <a:r>
              <a:rPr lang="en-US" sz="1100" dirty="0"/>
              <a:t>) gave a score of </a:t>
            </a:r>
            <a:r>
              <a:rPr lang="en-US" sz="1100" b="1" dirty="0"/>
              <a:t>3</a:t>
            </a:r>
            <a:r>
              <a:rPr lang="en-US" sz="1100" dirty="0"/>
              <a:t>, suggesting room for improvement and potential to elevate satisfaction with targeted strategies.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Balanced High Scores: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b="1" dirty="0"/>
              <a:t>39%</a:t>
            </a:r>
            <a:r>
              <a:rPr lang="en-US" sz="1100" dirty="0"/>
              <a:t> of customers gave scores of </a:t>
            </a:r>
            <a:r>
              <a:rPr lang="en-US" sz="1100" b="1" dirty="0"/>
              <a:t>4 or 5</a:t>
            </a:r>
            <a:r>
              <a:rPr lang="en-US" sz="1100" dirty="0"/>
              <a:t>, reflecting a significant portion of highly satisfied customers.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Low Satisfaction (Score 2):</a:t>
            </a:r>
            <a:endParaRPr lang="en-US" sz="1100" dirty="0"/>
          </a:p>
          <a:p>
            <a:pPr marL="742950" lvl="1" indent="-285750">
              <a:buFont typeface="+mj-lt"/>
              <a:buAutoNum type="arabicPeriod"/>
            </a:pPr>
            <a:r>
              <a:rPr lang="en-US" sz="1100" b="1" dirty="0"/>
              <a:t>10.4%</a:t>
            </a:r>
            <a:r>
              <a:rPr lang="en-US" sz="1100" dirty="0"/>
              <a:t> of customers rated </a:t>
            </a:r>
            <a:r>
              <a:rPr lang="en-US" sz="1100" b="1" dirty="0"/>
              <a:t>2</a:t>
            </a:r>
            <a:r>
              <a:rPr lang="en-US" sz="1100" dirty="0"/>
              <a:t>, indicating possible dissatisfaction or unmet expectations.</a:t>
            </a:r>
          </a:p>
          <a:p>
            <a:endParaRPr lang="en-US" sz="1100" dirty="0"/>
          </a:p>
          <a:p>
            <a:pPr>
              <a:buNone/>
            </a:pPr>
            <a:r>
              <a:rPr lang="en-US" sz="1100" b="1" dirty="0"/>
              <a:t>2: Business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Focus on Moderate Scores (3):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Engage with customers who gave score </a:t>
            </a:r>
            <a:r>
              <a:rPr lang="en-US" sz="1100" b="1" dirty="0"/>
              <a:t>3</a:t>
            </a:r>
            <a:r>
              <a:rPr lang="en-US" sz="1100" dirty="0"/>
              <a:t> to understand their needs and convert them into more satisfied, loyal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Enhance Positive Experiences: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Analyze the drivers behind </a:t>
            </a:r>
            <a:r>
              <a:rPr lang="en-US" sz="1100" b="1" dirty="0"/>
              <a:t>scores of 4 and 5</a:t>
            </a:r>
            <a:r>
              <a:rPr lang="en-US" sz="1100" dirty="0"/>
              <a:t> to leverage these strengths in marketing and customer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Address Dissatisfaction Early: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Investigate the concerns of customers who gave scores of </a:t>
            </a:r>
            <a:r>
              <a:rPr lang="en-US" sz="1100" b="1" dirty="0"/>
              <a:t>2 or 1</a:t>
            </a:r>
            <a:r>
              <a:rPr lang="en-US" sz="1100" dirty="0"/>
              <a:t> and offer personalized support or service recovery to reduce churn.</a:t>
            </a:r>
          </a:p>
          <a:p>
            <a:endParaRPr lang="ar-EG" sz="1100" dirty="0"/>
          </a:p>
        </p:txBody>
      </p:sp>
    </p:spTree>
    <p:extLst>
      <p:ext uri="{BB962C8B-B14F-4D97-AF65-F5344CB8AC3E}">
        <p14:creationId xmlns:p14="http://schemas.microsoft.com/office/powerpoint/2010/main" val="35926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93628-C996-7C57-F9E8-B678E177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Satisfaction Score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AF8A1-2869-A859-4012-D45402B25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47087"/>
            <a:ext cx="7225748" cy="55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0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38F5530-DA31-4B62-8DF9-56A1A3B6B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FAF95-013F-4375-AAF4-033AC93F5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35E28-7236-42D8-A5E1-A0F302FE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42881-D4B2-4CC2-A287-0FA0006F3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1C50C6-CC43-4D9E-B2AB-F373712E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E7187D-0938-461D-BFC5-89EEF3506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34C951A-9754-438B-9D57-E6B93B6E4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CC8FCE-0563-4147-B2A2-7C81702EB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68FC26-41A9-4C82-BE7F-E9344CDC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336D1-2562-4680-B29B-E22C603C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ED3885-4010-4FBE-A045-DC59CAE78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D74F45-ED22-46E8-8A8C-85550ED9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5583-78ED-4BEC-8424-37068227E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BD9726-207D-4725-AA6E-5147080D5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A43941-4783-4A0B-9385-1952F9F89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4806F9C-3233-4FC3-B300-D5AA58A5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3F9FC-BB7B-433D-8A4F-1BCFA582E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06F394-9D6F-4986-A3AF-6EF16DED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F98CF1-0C8F-435D-846B-D3C506378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781ACDD-4A0F-4369-A468-3FEC355F8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B34D61-E762-4862-9DA8-702D97A36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EA9C63-3AEF-2035-917E-54468C97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465064" cy="5626947"/>
          </a:xfrm>
          <a:noFill/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Insights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CFFEF90-5AF2-61BB-3586-50D066806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690" y="311616"/>
            <a:ext cx="8519590" cy="5946277"/>
          </a:xfrm>
          <a:noFill/>
        </p:spPr>
        <p:txBody>
          <a:bodyPr anchor="ctr"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High Overall Satisfaction: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70%</a:t>
            </a:r>
            <a:r>
              <a:rPr lang="en-US" sz="1000">
                <a:solidFill>
                  <a:schemeClr val="bg1"/>
                </a:solidFill>
              </a:rPr>
              <a:t> of customers rated their satisfaction as </a:t>
            </a:r>
            <a:r>
              <a:rPr lang="en-US" sz="1000" b="1">
                <a:solidFill>
                  <a:schemeClr val="bg1"/>
                </a:solidFill>
              </a:rPr>
              <a:t>3 or above</a:t>
            </a:r>
            <a:r>
              <a:rPr lang="en-US" sz="1000">
                <a:solidFill>
                  <a:schemeClr val="bg1"/>
                </a:solidFill>
              </a:rPr>
              <a:t>, indicating a generally positive customer experience.</a:t>
            </a:r>
          </a:p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Moderate Satisfaction Dominance: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>
                <a:solidFill>
                  <a:schemeClr val="bg1"/>
                </a:solidFill>
              </a:rPr>
              <a:t>The largest segment (</a:t>
            </a:r>
            <a:r>
              <a:rPr lang="en-US" sz="1000" b="1">
                <a:solidFill>
                  <a:schemeClr val="bg1"/>
                </a:solidFill>
              </a:rPr>
              <a:t>30.2%</a:t>
            </a:r>
            <a:r>
              <a:rPr lang="en-US" sz="1000">
                <a:solidFill>
                  <a:schemeClr val="bg1"/>
                </a:solidFill>
              </a:rPr>
              <a:t>) gave a score of </a:t>
            </a:r>
            <a:r>
              <a:rPr lang="en-US" sz="1000" b="1">
                <a:solidFill>
                  <a:schemeClr val="bg1"/>
                </a:solidFill>
              </a:rPr>
              <a:t>3</a:t>
            </a:r>
            <a:r>
              <a:rPr lang="en-US" sz="1000">
                <a:solidFill>
                  <a:schemeClr val="bg1"/>
                </a:solidFill>
              </a:rPr>
              <a:t>, suggesting room for improvement and potential to elevate satisfaction.</a:t>
            </a:r>
          </a:p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Balanced High Scores: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39%</a:t>
            </a:r>
            <a:r>
              <a:rPr lang="en-US" sz="1000">
                <a:solidFill>
                  <a:schemeClr val="bg1"/>
                </a:solidFill>
              </a:rPr>
              <a:t> of customers rated </a:t>
            </a:r>
            <a:r>
              <a:rPr lang="en-US" sz="1000" b="1">
                <a:solidFill>
                  <a:schemeClr val="bg1"/>
                </a:solidFill>
              </a:rPr>
              <a:t>4 or 5</a:t>
            </a:r>
            <a:r>
              <a:rPr lang="en-US" sz="1000">
                <a:solidFill>
                  <a:schemeClr val="bg1"/>
                </a:solidFill>
              </a:rPr>
              <a:t>, reflecting a significant portion of highly satisfied customers.</a:t>
            </a:r>
          </a:p>
          <a:p>
            <a:pPr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Low Satisfaction (Score 2):</a:t>
            </a:r>
            <a:endParaRPr lang="en-US" sz="100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000" b="1">
                <a:solidFill>
                  <a:schemeClr val="bg1"/>
                </a:solidFill>
              </a:rPr>
              <a:t>10.4%</a:t>
            </a:r>
            <a:r>
              <a:rPr lang="en-US" sz="1000">
                <a:solidFill>
                  <a:schemeClr val="bg1"/>
                </a:solidFill>
              </a:rPr>
              <a:t> of customers gave a score of </a:t>
            </a:r>
            <a:r>
              <a:rPr lang="en-US" sz="1000" b="1">
                <a:solidFill>
                  <a:schemeClr val="bg1"/>
                </a:solidFill>
              </a:rPr>
              <a:t>2</a:t>
            </a:r>
            <a:r>
              <a:rPr lang="en-US" sz="1000">
                <a:solidFill>
                  <a:schemeClr val="bg1"/>
                </a:solidFill>
              </a:rPr>
              <a:t>, indicating possible dissatisfaction.</a:t>
            </a:r>
          </a:p>
          <a:p>
            <a:pPr>
              <a:buNone/>
            </a:pPr>
            <a:endParaRPr lang="en-US" sz="1000" b="1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2: Churn Among Highly Satisfied Customers</a:t>
            </a: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🔍 Noticeable Churn in High Satisfaction Scores: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Score 5</a:t>
            </a:r>
            <a:r>
              <a:rPr lang="en-US" sz="1000">
                <a:solidFill>
                  <a:schemeClr val="bg1"/>
                </a:solidFill>
              </a:rPr>
              <a:t> → </a:t>
            </a:r>
            <a:r>
              <a:rPr lang="en-US" sz="1000" b="1">
                <a:solidFill>
                  <a:schemeClr val="bg1"/>
                </a:solidFill>
              </a:rPr>
              <a:t>~23.8% churn</a:t>
            </a:r>
            <a:endParaRPr lang="en-US" sz="100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Score 4</a:t>
            </a:r>
            <a:r>
              <a:rPr lang="en-US" sz="1000">
                <a:solidFill>
                  <a:schemeClr val="bg1"/>
                </a:solidFill>
              </a:rPr>
              <a:t> → </a:t>
            </a:r>
            <a:r>
              <a:rPr lang="en-US" sz="1000" b="1">
                <a:solidFill>
                  <a:schemeClr val="bg1"/>
                </a:solidFill>
              </a:rPr>
              <a:t>~17.1% churn</a:t>
            </a:r>
            <a:endParaRPr lang="en-US" sz="100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🔎 Why Do Highly Satisfied Customers Still Churn?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One-time usage</a:t>
            </a:r>
            <a:r>
              <a:rPr lang="en-US" sz="1000">
                <a:solidFill>
                  <a:schemeClr val="bg1"/>
                </a:solidFill>
              </a:rPr>
              <a:t>: They had a great experience but only needed the service once.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Lack of ongoing need</a:t>
            </a:r>
            <a:r>
              <a:rPr lang="en-US" sz="1000">
                <a:solidFill>
                  <a:schemeClr val="bg1"/>
                </a:solidFill>
              </a:rPr>
              <a:t>: Satisfied but no longer interested in future purchases.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Better alternatives</a:t>
            </a:r>
            <a:r>
              <a:rPr lang="en-US" sz="1000">
                <a:solidFill>
                  <a:schemeClr val="bg1"/>
                </a:solidFill>
              </a:rPr>
              <a:t>: Found more attractive offers elsewhere.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Not engaged</a:t>
            </a:r>
            <a:r>
              <a:rPr lang="en-US" sz="1000">
                <a:solidFill>
                  <a:schemeClr val="bg1"/>
                </a:solidFill>
              </a:rPr>
              <a:t>: High satisfaction doesn't always correlate with high engagement or loyalty.</a:t>
            </a:r>
          </a:p>
          <a:p>
            <a:pPr>
              <a:buNone/>
            </a:pPr>
            <a:endParaRPr lang="en-US" sz="1000" b="1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3: Business Recommendations</a:t>
            </a:r>
          </a:p>
          <a:p>
            <a:pPr>
              <a:buNone/>
            </a:pPr>
            <a:r>
              <a:rPr lang="en-US" sz="1000" b="1">
                <a:solidFill>
                  <a:schemeClr val="bg1"/>
                </a:solidFill>
              </a:rPr>
              <a:t>📌 Takeaway: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chemeClr val="bg1"/>
                </a:solidFill>
              </a:rPr>
              <a:t>Customer satisfaction</a:t>
            </a:r>
            <a:r>
              <a:rPr lang="en-US" sz="1000">
                <a:solidFill>
                  <a:schemeClr val="bg1"/>
                </a:solidFill>
              </a:rPr>
              <a:t> is important, but not enough to prevent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bg1"/>
                </a:solidFill>
              </a:rPr>
              <a:t>Retention strategies should focus on </a:t>
            </a:r>
            <a:r>
              <a:rPr lang="en-US" sz="1000" b="1">
                <a:solidFill>
                  <a:schemeClr val="bg1"/>
                </a:solidFill>
              </a:rPr>
              <a:t>engagement</a:t>
            </a:r>
            <a:r>
              <a:rPr lang="en-US" sz="1000">
                <a:solidFill>
                  <a:schemeClr val="bg1"/>
                </a:solidFill>
              </a:rPr>
              <a:t>, </a:t>
            </a:r>
            <a:r>
              <a:rPr lang="en-US" sz="1000" b="1">
                <a:solidFill>
                  <a:schemeClr val="bg1"/>
                </a:solidFill>
              </a:rPr>
              <a:t>repeat behavior</a:t>
            </a:r>
            <a:r>
              <a:rPr lang="en-US" sz="1000">
                <a:solidFill>
                  <a:schemeClr val="bg1"/>
                </a:solidFill>
              </a:rPr>
              <a:t>, and </a:t>
            </a:r>
            <a:r>
              <a:rPr lang="en-US" sz="1000" b="1">
                <a:solidFill>
                  <a:schemeClr val="bg1"/>
                </a:solidFill>
              </a:rPr>
              <a:t>delivering value over time</a:t>
            </a:r>
            <a:r>
              <a:rPr lang="en-US" sz="1000">
                <a:solidFill>
                  <a:schemeClr val="bg1"/>
                </a:solidFill>
              </a:rPr>
              <a:t> to ensure continued loyalty.</a:t>
            </a:r>
          </a:p>
          <a:p>
            <a:pPr marL="742950" lvl="1" indent="-285750">
              <a:buFont typeface="+mj-lt"/>
              <a:buAutoNum type="arabicPeriod"/>
            </a:pPr>
            <a:endParaRPr lang="en-US" sz="1000">
              <a:solidFill>
                <a:schemeClr val="bg1"/>
              </a:solidFill>
            </a:endParaRPr>
          </a:p>
          <a:p>
            <a:endParaRPr lang="ar-EG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1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4E47-1233-FBAB-0E85-60A33829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Number Of Address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D3C7F-905E-A690-3747-7F992FEAA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13530"/>
            <a:ext cx="7225748" cy="363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9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38EFE-4851-54A2-8D6C-9D7D03EF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687C0-55BF-C8F8-E7C7-E53EED97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000" b="1" dirty="0"/>
              <a:t>1. Dominance of Higher Address Counts: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Categories </a:t>
            </a:r>
            <a:r>
              <a:rPr lang="en-US" sz="1000" b="1" dirty="0"/>
              <a:t>2</a:t>
            </a:r>
            <a:r>
              <a:rPr lang="en-US" sz="1000" dirty="0"/>
              <a:t> and </a:t>
            </a:r>
            <a:r>
              <a:rPr lang="en-US" sz="1000" b="1" dirty="0"/>
              <a:t>3</a:t>
            </a:r>
            <a:r>
              <a:rPr lang="en-US" sz="1000" dirty="0"/>
              <a:t> show the highest frequency, indicating that most customers maintain </a:t>
            </a:r>
            <a:r>
              <a:rPr lang="en-US" sz="1000" b="1" dirty="0"/>
              <a:t>2 or more addresses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This suggests the presence of </a:t>
            </a:r>
            <a:r>
              <a:rPr lang="en-US" sz="1000" b="1" dirty="0"/>
              <a:t>multi-location individuals</a:t>
            </a:r>
            <a:r>
              <a:rPr lang="en-US" sz="1000" dirty="0"/>
              <a:t> or </a:t>
            </a:r>
            <a:r>
              <a:rPr lang="en-US" sz="1000" b="1" dirty="0"/>
              <a:t>multi-user households</a:t>
            </a:r>
            <a:r>
              <a:rPr lang="en-US" sz="1000" dirty="0"/>
              <a:t>.</a:t>
            </a:r>
          </a:p>
          <a:p>
            <a:pPr>
              <a:buNone/>
            </a:pPr>
            <a:endParaRPr lang="en-US" sz="1000" b="1" dirty="0"/>
          </a:p>
          <a:p>
            <a:pPr>
              <a:buNone/>
            </a:pPr>
            <a:r>
              <a:rPr lang="en-US" sz="1000" b="1" dirty="0"/>
              <a:t>2. Moderate Usage of Single Address: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Category </a:t>
            </a:r>
            <a:r>
              <a:rPr lang="en-US" sz="1000" b="1" dirty="0"/>
              <a:t>1</a:t>
            </a:r>
            <a:r>
              <a:rPr lang="en-US" sz="1000" dirty="0"/>
              <a:t> has a </a:t>
            </a:r>
            <a:r>
              <a:rPr lang="en-US" sz="1000" b="1" dirty="0"/>
              <a:t>lower frequency</a:t>
            </a:r>
            <a:r>
              <a:rPr lang="en-US" sz="1000" dirty="0"/>
              <a:t>, implying that fewer customers have </a:t>
            </a:r>
            <a:r>
              <a:rPr lang="en-US" sz="1000" b="1" dirty="0"/>
              <a:t>a single address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This suggests </a:t>
            </a:r>
            <a:r>
              <a:rPr lang="en-US" sz="1000" b="1" dirty="0"/>
              <a:t>higher engagement</a:t>
            </a:r>
            <a:r>
              <a:rPr lang="en-US" sz="1000" dirty="0"/>
              <a:t> from customers who manage multiple addresses</a:t>
            </a:r>
          </a:p>
          <a:p>
            <a:pPr>
              <a:buNone/>
            </a:pPr>
            <a:r>
              <a:rPr lang="en-US" sz="1000" b="1" dirty="0"/>
              <a:t>2: Long Tail Distribution and Engagement Insights</a:t>
            </a:r>
          </a:p>
          <a:p>
            <a:pPr>
              <a:buNone/>
            </a:pPr>
            <a:endParaRPr lang="en-US" sz="1000" b="1" dirty="0"/>
          </a:p>
          <a:p>
            <a:pPr>
              <a:buNone/>
            </a:pPr>
            <a:r>
              <a:rPr lang="en-US" sz="1000" b="1" dirty="0"/>
              <a:t>3. Long Tail Distribution: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A sharp decline in the frequency of customers maintaining </a:t>
            </a:r>
            <a:r>
              <a:rPr lang="en-US" sz="1000" b="1" dirty="0"/>
              <a:t>6 or more addresses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Likely represents </a:t>
            </a:r>
            <a:r>
              <a:rPr lang="en-US" sz="1000" b="1" dirty="0"/>
              <a:t>business accounts</a:t>
            </a:r>
            <a:r>
              <a:rPr lang="en-US" sz="1000" dirty="0"/>
              <a:t> or </a:t>
            </a:r>
            <a:r>
              <a:rPr lang="en-US" sz="1000" b="1" dirty="0"/>
              <a:t>high-frequency users</a:t>
            </a:r>
            <a:r>
              <a:rPr lang="en-US" sz="1000" dirty="0"/>
              <a:t> who may have special needs or larger operations.</a:t>
            </a:r>
          </a:p>
          <a:p>
            <a:pPr>
              <a:buNone/>
            </a:pPr>
            <a:endParaRPr lang="en-US" sz="1000" b="1" dirty="0"/>
          </a:p>
          <a:p>
            <a:pPr>
              <a:buNone/>
            </a:pPr>
            <a:r>
              <a:rPr lang="en-US" sz="1000" b="1" dirty="0"/>
              <a:t>4. Possible Correlation with Engagement: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The presence of multiple addresses may indicate </a:t>
            </a:r>
            <a:r>
              <a:rPr lang="en-US" sz="1000" b="1" dirty="0"/>
              <a:t>higher order frequency</a:t>
            </a:r>
            <a:r>
              <a:rPr lang="en-US" sz="1000" dirty="0"/>
              <a:t> or </a:t>
            </a:r>
            <a:r>
              <a:rPr lang="en-US" sz="1000" b="1" dirty="0"/>
              <a:t>greater customer loyalty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Further analysis may confirm this as a significant engagement indicator.</a:t>
            </a:r>
          </a:p>
          <a:p>
            <a:pPr>
              <a:buNone/>
            </a:pPr>
            <a:r>
              <a:rPr lang="en-US" sz="1000" b="1" dirty="0"/>
              <a:t>3: Business Implications</a:t>
            </a:r>
          </a:p>
          <a:p>
            <a:pPr>
              <a:buNone/>
            </a:pPr>
            <a:r>
              <a:rPr lang="en-US" sz="1000" b="1" dirty="0"/>
              <a:t>5. Business Opportunity: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/>
              <a:t>Target users with multiple addresses</a:t>
            </a:r>
            <a:r>
              <a:rPr lang="en-US" sz="1000" dirty="0"/>
              <a:t> through </a:t>
            </a:r>
            <a:r>
              <a:rPr lang="en-US" sz="1000" b="1" dirty="0"/>
              <a:t>personalized delivery offers</a:t>
            </a:r>
            <a:r>
              <a:rPr lang="en-US" sz="1000" dirty="0"/>
              <a:t> or </a:t>
            </a:r>
            <a:r>
              <a:rPr lang="en-US" sz="1000" b="1" dirty="0"/>
              <a:t>location-based promotions</a:t>
            </a:r>
            <a:r>
              <a:rPr lang="en-US" sz="1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/>
              <a:t>This could help </a:t>
            </a:r>
            <a:r>
              <a:rPr lang="en-US" sz="1000" b="1" dirty="0"/>
              <a:t>increase retention</a:t>
            </a:r>
            <a:r>
              <a:rPr lang="en-US" sz="1000" dirty="0"/>
              <a:t> and </a:t>
            </a:r>
            <a:r>
              <a:rPr lang="en-US" sz="1000" b="1" dirty="0"/>
              <a:t>foster engagement</a:t>
            </a:r>
            <a:r>
              <a:rPr lang="en-US" sz="1000" dirty="0"/>
              <a:t> among high-value customers.</a:t>
            </a:r>
          </a:p>
          <a:p>
            <a:endParaRPr lang="ar-EG" sz="1000" dirty="0"/>
          </a:p>
        </p:txBody>
      </p:sp>
    </p:spTree>
    <p:extLst>
      <p:ext uri="{BB962C8B-B14F-4D97-AF65-F5344CB8AC3E}">
        <p14:creationId xmlns:p14="http://schemas.microsoft.com/office/powerpoint/2010/main" val="258904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F1CC6-46A7-3BEE-E891-B393B17A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Number Of Address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3C402-600D-C585-821E-BDB536CC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3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9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A6691-D0C5-F9EF-8646-DC3BC794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Payment Modes &amp; Churn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BFE4A-5E4C-984E-B162-357501D76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79340"/>
            <a:ext cx="7225748" cy="42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A2076-F811-369E-896C-B5FDC954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6F51-E077-BBA3-C80D-927F892B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sz="1200" b="1" dirty="0"/>
              <a:t>1: E-Wallet Users - High Churn Rate</a:t>
            </a:r>
          </a:p>
          <a:p>
            <a:pPr>
              <a:buNone/>
            </a:pPr>
            <a:r>
              <a:rPr lang="en-US" sz="1300" b="1" dirty="0"/>
              <a:t>E-Wallet Users Show the Highest Churn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E-wallets</a:t>
            </a:r>
            <a:r>
              <a:rPr lang="en-US" sz="1300" dirty="0"/>
              <a:t> may not be the most popular, but they exhibit the </a:t>
            </a:r>
            <a:r>
              <a:rPr lang="en-US" sz="1300" b="1" dirty="0"/>
              <a:t>highest churn rate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</a:t>
            </a:r>
            <a:r>
              <a:rPr lang="en-US" sz="1300" b="1" dirty="0"/>
              <a:t>Dissatisfaction</a:t>
            </a:r>
            <a:r>
              <a:rPr lang="en-US" sz="1300" dirty="0"/>
              <a:t> could stem from factors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Trust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Usability concerns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Unsatisfactory rewards or incentives</a:t>
            </a:r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2: Traditional Payment Methods - Customer Loyalty</a:t>
            </a:r>
          </a:p>
          <a:p>
            <a:pPr>
              <a:buNone/>
            </a:pPr>
            <a:r>
              <a:rPr lang="en-US" sz="1300" b="1" dirty="0"/>
              <a:t> Traditional Payment Methods Indicate Customer Loyalty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Debit Cards, Credit Cards, and UPI</a:t>
            </a:r>
            <a:r>
              <a:rPr lang="en-US" sz="1300" dirty="0"/>
              <a:t> demonstrate </a:t>
            </a:r>
            <a:r>
              <a:rPr lang="en-US" sz="1300" b="1" dirty="0"/>
              <a:t>significantly lower churn rates</a:t>
            </a:r>
            <a:r>
              <a:rPr lang="en-US" sz="13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These customers tend to be </a:t>
            </a:r>
            <a:r>
              <a:rPr lang="en-US" sz="1300" b="1" dirty="0"/>
              <a:t>more loyal</a:t>
            </a:r>
            <a:r>
              <a:rPr lang="en-US" sz="1300" dirty="0"/>
              <a:t> or have </a:t>
            </a:r>
            <a:r>
              <a:rPr lang="en-US" sz="1300" b="1" dirty="0"/>
              <a:t>habitual payment preferences</a:t>
            </a:r>
            <a:r>
              <a:rPr lang="en-US" sz="1300" dirty="0"/>
              <a:t>, suggesting a </a:t>
            </a:r>
            <a:r>
              <a:rPr lang="en-US" sz="1300" b="1" dirty="0"/>
              <a:t>stable user base</a:t>
            </a:r>
            <a:endParaRPr lang="en-US" sz="1300" dirty="0"/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3: Vulnerable Segments - Low Usage &amp; Moderate Churn</a:t>
            </a:r>
          </a:p>
          <a:p>
            <a:pPr>
              <a:buNone/>
            </a:pPr>
            <a:r>
              <a:rPr lang="en-US" sz="1300" b="1" dirty="0"/>
              <a:t> Low Usage + Moderate Churn = Vulnerable Segments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Cash on Delivery (COD)</a:t>
            </a:r>
            <a:r>
              <a:rPr lang="en-US" sz="1300" dirty="0"/>
              <a:t> and </a:t>
            </a:r>
            <a:r>
              <a:rPr lang="en-US" sz="1300" b="1" dirty="0"/>
              <a:t>Credit Card (CC)</a:t>
            </a:r>
            <a:r>
              <a:rPr lang="en-US" sz="1300" dirty="0"/>
              <a:t> users show </a:t>
            </a:r>
            <a:r>
              <a:rPr lang="en-US" sz="1300" b="1" dirty="0"/>
              <a:t>lower usage</a:t>
            </a:r>
            <a:r>
              <a:rPr lang="en-US" sz="1300" dirty="0"/>
              <a:t>, but their </a:t>
            </a:r>
            <a:r>
              <a:rPr lang="en-US" sz="1300" b="1" dirty="0"/>
              <a:t>churn rates</a:t>
            </a:r>
            <a:r>
              <a:rPr lang="en-US" sz="1300" dirty="0"/>
              <a:t> are still notable.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 These segments are </a:t>
            </a:r>
            <a:r>
              <a:rPr lang="en-US" sz="1300" b="1" dirty="0"/>
              <a:t>vulnerable</a:t>
            </a:r>
            <a:r>
              <a:rPr lang="en-US" sz="1300" dirty="0"/>
              <a:t> and may need: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 dirty="0"/>
              <a:t>Alternative engagement strategies</a:t>
            </a:r>
            <a:endParaRPr lang="en-US" sz="13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/>
              <a:t>Enhanced incentives or support</a:t>
            </a:r>
          </a:p>
          <a:p>
            <a:endParaRPr lang="ar-EG" sz="1300" dirty="0"/>
          </a:p>
        </p:txBody>
      </p:sp>
    </p:spTree>
    <p:extLst>
      <p:ext uri="{BB962C8B-B14F-4D97-AF65-F5344CB8AC3E}">
        <p14:creationId xmlns:p14="http://schemas.microsoft.com/office/powerpoint/2010/main" val="1239013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7423C-2A15-570B-91F8-EF646381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B7147-9977-6DD7-BA24-FB713485F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43211"/>
            <a:ext cx="7225748" cy="43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99570-508F-3DC6-AE33-6F35DCC8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OverView</a:t>
            </a:r>
            <a:endParaRPr lang="ar-EG" sz="3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7BC9F46E-59DD-8928-07AF-4A93E5C56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b="1" dirty="0">
                <a:effectLst/>
                <a:latin typeface="Consolas" panose="020B0609020204030204" pitchFamily="49" charset="0"/>
              </a:rPr>
              <a:t>1.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Shape of the Dataset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 is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5630 rows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 and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20 columns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800" b="1" dirty="0">
                <a:effectLst/>
                <a:latin typeface="Consolas" panose="020B0609020204030204" pitchFamily="49" charset="0"/>
              </a:rPr>
              <a:t>2.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Nulls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 are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1,856 null values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, accounting for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33% of the data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.  </a:t>
            </a:r>
          </a:p>
          <a:p>
            <a:pPr>
              <a:buNone/>
            </a:pPr>
            <a:r>
              <a:rPr lang="en-US" sz="18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 These missing values will be handled later.</a:t>
            </a:r>
          </a:p>
          <a:p>
            <a:endParaRPr lang="en-US" sz="1800" b="1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effectLst/>
                <a:latin typeface="Consolas" panose="020B0609020204030204" pitchFamily="49" charset="0"/>
              </a:rPr>
              <a:t>3.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Duplicates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 are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556 duplicate </a:t>
            </a: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rows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, which will be 	dropped  later.</a:t>
            </a:r>
          </a:p>
          <a:p>
            <a:endParaRPr lang="ar-EG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68F29-FE40-1244-2250-291A088E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634" y="526289"/>
            <a:ext cx="6971606" cy="61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91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0981-39F7-ECED-A0E3-C583F658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Coupon Used &amp; Churn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0DA03-0646-8F2D-39AF-7EE9AD4F1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3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80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810C4-85D6-7C74-CED6-D23BE0FD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D98C-1066-9C5F-6BE5-092F4DCBA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fontScale="92500" lnSpcReduction="20000"/>
          </a:bodyPr>
          <a:lstStyle/>
          <a:p>
            <a:pPr>
              <a:buNone/>
            </a:pPr>
            <a:r>
              <a:rPr lang="en-US" sz="1400" b="1" dirty="0"/>
              <a:t>Summary: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Most users</a:t>
            </a:r>
            <a:r>
              <a:rPr lang="en-US" sz="1400" dirty="0"/>
              <a:t> used </a:t>
            </a:r>
            <a:r>
              <a:rPr lang="en-US" sz="1400" b="1" dirty="0"/>
              <a:t>0 to 2 coupons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Churners</a:t>
            </a:r>
            <a:r>
              <a:rPr lang="en-US" sz="1400" dirty="0"/>
              <a:t> are predominantly </a:t>
            </a:r>
            <a:r>
              <a:rPr lang="en-US" sz="1400" b="1" dirty="0"/>
              <a:t>low coupon users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pPr>
              <a:buNone/>
            </a:pPr>
            <a:r>
              <a:rPr lang="en-US" sz="1400" b="1" dirty="0"/>
              <a:t>1. Low Coupon Use is Common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majority of customers used </a:t>
            </a:r>
            <a:r>
              <a:rPr lang="en-US" sz="1400" b="1" dirty="0"/>
              <a:t>1 or 2 coupons</a:t>
            </a:r>
            <a:r>
              <a:rPr lang="en-US" sz="1400" dirty="0"/>
              <a:t>, indicating </a:t>
            </a:r>
            <a:r>
              <a:rPr lang="en-US" sz="1400" b="1" dirty="0"/>
              <a:t>moderate adoption</a:t>
            </a:r>
            <a:r>
              <a:rPr lang="en-US" sz="1400" dirty="0"/>
              <a:t> of promotional offers.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2. Churn Linked to Low Coupon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who have </a:t>
            </a:r>
            <a:r>
              <a:rPr lang="en-US" sz="1400" b="1" dirty="0"/>
              <a:t>0–1 coupons</a:t>
            </a:r>
            <a:r>
              <a:rPr lang="en-US" sz="1400" dirty="0"/>
              <a:t> are </a:t>
            </a:r>
            <a:r>
              <a:rPr lang="en-US" sz="1400" b="1" dirty="0"/>
              <a:t>more likely to churn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This could be due to </a:t>
            </a:r>
            <a:r>
              <a:rPr lang="en-US" sz="1400" b="1" dirty="0"/>
              <a:t>low engagement</a:t>
            </a:r>
            <a:r>
              <a:rPr lang="en-US" sz="1400" dirty="0"/>
              <a:t> or </a:t>
            </a:r>
            <a:r>
              <a:rPr lang="en-US" sz="1400" b="1" dirty="0"/>
              <a:t>missed promotional opportunities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3. High Coupon Users are Loyal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Churn drastically </a:t>
            </a:r>
            <a:r>
              <a:rPr lang="en-US" sz="1400" b="1" dirty="0"/>
              <a:t>drops beyond 3 coupons used</a:t>
            </a:r>
            <a:r>
              <a:rPr lang="en-US" sz="1400" dirty="0"/>
              <a:t>, suggesting that users who redeem more coupons show </a:t>
            </a:r>
            <a:r>
              <a:rPr lang="en-US" sz="1400" b="1" dirty="0"/>
              <a:t>higher loyalty</a:t>
            </a:r>
            <a:r>
              <a:rPr lang="en-US" sz="1400" dirty="0"/>
              <a:t> and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Coupon redemption</a:t>
            </a:r>
            <a:r>
              <a:rPr lang="en-US" sz="1400" dirty="0"/>
              <a:t> may be a strong indicator of </a:t>
            </a:r>
            <a:r>
              <a:rPr lang="en-US" sz="1400" b="1" dirty="0"/>
              <a:t>increased customer stickiness</a:t>
            </a:r>
            <a:r>
              <a:rPr lang="en-US" sz="1400" dirty="0"/>
              <a:t>.</a:t>
            </a:r>
          </a:p>
          <a:p>
            <a:pPr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Recommendation: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Incentivize low coupon users</a:t>
            </a:r>
            <a:r>
              <a:rPr lang="en-US" sz="1400" dirty="0"/>
              <a:t> to increase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Trigger </a:t>
            </a:r>
            <a:r>
              <a:rPr lang="en-US" sz="1400" b="1" dirty="0"/>
              <a:t>targeted campaigns</a:t>
            </a:r>
            <a:r>
              <a:rPr lang="en-US" sz="1400" dirty="0"/>
              <a:t> for users with </a:t>
            </a:r>
            <a:r>
              <a:rPr lang="en-US" sz="1400" b="1" dirty="0"/>
              <a:t>0–2 coupons</a:t>
            </a:r>
            <a:r>
              <a:rPr lang="en-US" sz="1400" dirty="0"/>
              <a:t> to boost usage and reduce churn.</a:t>
            </a:r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122423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0CCA2-EA63-E065-4388-17A7A812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Prefered</a:t>
            </a:r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Order Category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8E260-0093-7DE9-3E17-2E9B1B643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35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1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AA647-76FD-C9C7-4D3D-6248149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Insights</a:t>
            </a:r>
            <a:endParaRPr lang="ar-EG" sz="5600">
              <a:solidFill>
                <a:srgbClr val="FFFFFF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7043A-F733-E082-AA7B-1A0701AB2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5508686" cy="583794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Summary: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Laptop &amp; Accessory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leads in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volume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with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low churn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has a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higher churn rate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1. 💻 Laptop &amp; Accessory = Loyal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Laptop &amp; Accessory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has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highest number of users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with an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extremely low churn rate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This suggests stronger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customer satisfaction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brand attachment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, indicating high loyalty among these customers.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2. 📱 Mobile Phone = High 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Despite having a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large volume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of orders,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category experiences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high churn rates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This suggests that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 buyers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may be more prone to leaving, requiring targeted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retention strategies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to maintain loyalty.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3. 📦 Smaller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Smaller categories show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lower churn numbers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These segments might be ideal for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upselling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bundling strategies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to maximize engagement and increase order volume.</a:t>
            </a:r>
          </a:p>
          <a:p>
            <a:pPr>
              <a:buNone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Suggestions: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Focus retention efforts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on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Mobile Phone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segment to reduce churn.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Leverage the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loyalty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of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Laptop buyers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for </a:t>
            </a:r>
            <a:r>
              <a:rPr lang="en-US" sz="1100" b="1" dirty="0">
                <a:solidFill>
                  <a:schemeClr val="tx1">
                    <a:alpha val="80000"/>
                  </a:schemeClr>
                </a:solidFill>
              </a:rPr>
              <a:t>cross-sell</a:t>
            </a: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 opportunities, potentially expanding their purchases into other categories.</a:t>
            </a:r>
          </a:p>
          <a:p>
            <a:endParaRPr lang="ar-EG" sz="11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77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9EEC6-52BA-3315-E379-E127DF53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Sum Of Orders VS Hours Spent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C4F5D-B3A3-3E70-135F-E195CA3AB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76756"/>
            <a:ext cx="7225748" cy="35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71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6F0F3-764F-F5DD-18C5-50E35E4C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12C2-B116-82F1-0310-EDAEF2EC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highest number of orders</a:t>
            </a:r>
            <a:r>
              <a:rPr lang="en-US" sz="1400" dirty="0"/>
              <a:t> occurs when users spend around </a:t>
            </a:r>
            <a:r>
              <a:rPr lang="en-US" sz="1400" b="1" dirty="0"/>
              <a:t>3 hours/day</a:t>
            </a:r>
            <a:r>
              <a:rPr lang="en-US" sz="1400" dirty="0"/>
              <a:t> on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Very low orders</a:t>
            </a:r>
            <a:r>
              <a:rPr lang="en-US" sz="1400" dirty="0"/>
              <a:t> are placed by users who spend either </a:t>
            </a:r>
            <a:r>
              <a:rPr lang="en-US" sz="1400" b="1" dirty="0"/>
              <a:t>&lt;1 hour</a:t>
            </a:r>
            <a:r>
              <a:rPr lang="en-US" sz="1400" dirty="0"/>
              <a:t> or </a:t>
            </a:r>
            <a:r>
              <a:rPr lang="en-US" sz="1400" b="1" dirty="0"/>
              <a:t>&gt;4 hours</a:t>
            </a:r>
            <a:r>
              <a:rPr lang="en-US" sz="1400" dirty="0"/>
              <a:t> on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There's a </a:t>
            </a:r>
            <a:r>
              <a:rPr lang="en-US" sz="1400" b="1" dirty="0"/>
              <a:t>drop in orders</a:t>
            </a:r>
            <a:r>
              <a:rPr lang="en-US" sz="1400" dirty="0"/>
              <a:t> after the 3-hour peak, suggesting </a:t>
            </a:r>
            <a:r>
              <a:rPr lang="en-US" sz="1400" b="1" dirty="0"/>
              <a:t>diminishing returns</a:t>
            </a:r>
            <a:r>
              <a:rPr lang="en-US" sz="1400" dirty="0"/>
              <a:t> as time spent increases beyond this point.</a:t>
            </a:r>
          </a:p>
          <a:p>
            <a:pPr>
              <a:buNone/>
            </a:pPr>
            <a:r>
              <a:rPr lang="en-US" sz="1400" b="1" dirty="0"/>
              <a:t>1. Sweet Spot for Engagement: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spending </a:t>
            </a:r>
            <a:r>
              <a:rPr lang="en-US" sz="1400" b="1" dirty="0"/>
              <a:t>2–4 hours</a:t>
            </a:r>
            <a:r>
              <a:rPr lang="en-US" sz="1400" dirty="0"/>
              <a:t> daily are the most </a:t>
            </a:r>
            <a:r>
              <a:rPr lang="en-US" sz="1400" b="1" dirty="0"/>
              <a:t>active</a:t>
            </a:r>
            <a:r>
              <a:rPr lang="en-US" sz="1400" dirty="0"/>
              <a:t> and likely to place more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This time range represents the </a:t>
            </a:r>
            <a:r>
              <a:rPr lang="en-US" sz="1400" b="1" dirty="0"/>
              <a:t>optimal engagement period</a:t>
            </a:r>
            <a:r>
              <a:rPr lang="en-US" sz="1400" dirty="0"/>
              <a:t>, where users are engaged but not overwhelmed.</a:t>
            </a:r>
          </a:p>
          <a:p>
            <a:pPr>
              <a:buNone/>
            </a:pPr>
            <a:r>
              <a:rPr lang="en-US" sz="1400" b="1" dirty="0"/>
              <a:t>2. Low-Time Users (0–1 hour):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These users are likely </a:t>
            </a:r>
            <a:r>
              <a:rPr lang="en-US" sz="1400" b="1" dirty="0"/>
              <a:t>casual visitors</a:t>
            </a:r>
            <a:r>
              <a:rPr lang="en-US" sz="1400" dirty="0"/>
              <a:t> who may need additional encouragement to engage further.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They could benefit from </a:t>
            </a:r>
            <a:r>
              <a:rPr lang="en-US" sz="1400" b="1" dirty="0"/>
              <a:t>onboarding</a:t>
            </a:r>
            <a:r>
              <a:rPr lang="en-US" sz="1400" dirty="0"/>
              <a:t>, </a:t>
            </a:r>
            <a:r>
              <a:rPr lang="en-US" sz="1400" b="1" dirty="0"/>
              <a:t>nudges</a:t>
            </a:r>
            <a:r>
              <a:rPr lang="en-US" sz="1400" dirty="0"/>
              <a:t>, or </a:t>
            </a:r>
            <a:r>
              <a:rPr lang="en-US" sz="1400" b="1" dirty="0"/>
              <a:t>special offers</a:t>
            </a:r>
            <a:r>
              <a:rPr lang="en-US" sz="1400" dirty="0"/>
              <a:t> to stay longer and increase conversions.</a:t>
            </a:r>
          </a:p>
          <a:p>
            <a:pPr>
              <a:buNone/>
            </a:pPr>
            <a:r>
              <a:rPr lang="en-US" sz="1400" b="1" dirty="0"/>
              <a:t>3. High-Time, Low Orders (5+ hours):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Users spending </a:t>
            </a:r>
            <a:r>
              <a:rPr lang="en-US" sz="1400" b="1" dirty="0"/>
              <a:t>5 or more hours</a:t>
            </a:r>
            <a:r>
              <a:rPr lang="en-US" sz="1400" dirty="0"/>
              <a:t> may experience </a:t>
            </a:r>
            <a:r>
              <a:rPr lang="en-US" sz="1400" b="1" dirty="0"/>
              <a:t>decision fatigue</a:t>
            </a:r>
            <a:r>
              <a:rPr lang="en-US" sz="1400" dirty="0"/>
              <a:t> or face challenges in the app's </a:t>
            </a:r>
            <a:r>
              <a:rPr lang="en-US" sz="1400" b="1" dirty="0"/>
              <a:t>UX</a:t>
            </a:r>
            <a:r>
              <a:rPr lang="en-US" sz="1400" dirty="0"/>
              <a:t>, preventing them from placing more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These users may require better </a:t>
            </a:r>
            <a:r>
              <a:rPr lang="en-US" sz="1400" b="1" dirty="0"/>
              <a:t>guidance</a:t>
            </a:r>
            <a:r>
              <a:rPr lang="en-US" sz="1400" dirty="0"/>
              <a:t> or a </a:t>
            </a:r>
            <a:r>
              <a:rPr lang="en-US" sz="1400" b="1" dirty="0"/>
              <a:t>streamlined interface</a:t>
            </a:r>
            <a:r>
              <a:rPr lang="en-US" sz="1400" dirty="0"/>
              <a:t> to improve their experience and drive conversions.</a:t>
            </a:r>
          </a:p>
          <a:p>
            <a:endParaRPr lang="ar-EG" sz="1400" dirty="0"/>
          </a:p>
        </p:txBody>
      </p:sp>
    </p:spTree>
    <p:extLst>
      <p:ext uri="{BB962C8B-B14F-4D97-AF65-F5344CB8AC3E}">
        <p14:creationId xmlns:p14="http://schemas.microsoft.com/office/powerpoint/2010/main" val="1357122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94B4B-33E9-B985-AA70-56B9CB15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Average HourSpendOnApp Per Day &amp; Churn</a:t>
            </a:r>
            <a:br>
              <a:rPr lang="en-US" sz="28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28CE3-8B25-CD26-1888-5871377F0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67724"/>
            <a:ext cx="7225748" cy="40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5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48A68-67B1-DF8C-7C02-1691E8DBD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0" kern="1200">
                <a:effectLst/>
                <a:latin typeface="+mj-lt"/>
                <a:ea typeface="+mj-ea"/>
                <a:cs typeface="+mj-cs"/>
              </a:rPr>
              <a:t>Distance Distribution &amp; Churn</a:t>
            </a:r>
            <a:br>
              <a:rPr lang="en-US" sz="2600" b="0" kern="1200">
                <a:effectLst/>
                <a:latin typeface="+mj-lt"/>
                <a:ea typeface="+mj-ea"/>
                <a:cs typeface="+mj-cs"/>
              </a:rPr>
            </a:br>
            <a:endParaRPr lang="en-US" sz="2600" kern="1200">
              <a:latin typeface="+mj-lt"/>
              <a:ea typeface="+mj-ea"/>
              <a:cs typeface="+mj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EA89D41-F014-4D95-161F-3AFFAB689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900" b="1" dirty="0">
                <a:effectLst/>
                <a:latin typeface="Consolas" panose="020B0609020204030204" pitchFamily="49" charset="0"/>
              </a:rPr>
              <a:t>1.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High Frequency at Short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Most customers live within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5–20 units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from the warehouse.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This is expected in urban setups where warehouses are closer to customer hubs.</a:t>
            </a:r>
          </a:p>
          <a:p>
            <a:pPr>
              <a:buNone/>
            </a:pPr>
            <a:br>
              <a:rPr lang="en-US" sz="900" b="0" dirty="0">
                <a:effectLst/>
                <a:latin typeface="Consolas" panose="020B0609020204030204" pitchFamily="49" charset="0"/>
              </a:rPr>
            </a:br>
            <a:r>
              <a:rPr lang="en-US" sz="900" b="1" dirty="0">
                <a:effectLst/>
                <a:latin typeface="Consolas" panose="020B0609020204030204" pitchFamily="49" charset="0"/>
              </a:rPr>
              <a:t>3.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Noticeable Churn at Short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Even with better proximity, churn still occurs significantly at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short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br>
              <a:rPr lang="en-US" sz="900" b="0" dirty="0">
                <a:effectLst/>
                <a:latin typeface="Consolas" panose="020B0609020204030204" pitchFamily="49" charset="0"/>
              </a:rPr>
            </a:br>
            <a:r>
              <a:rPr lang="en-US" sz="900" b="1" dirty="0">
                <a:effectLst/>
                <a:latin typeface="Consolas" panose="020B0609020204030204" pitchFamily="49" charset="0"/>
              </a:rPr>
              <a:t>4.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Lower Churn Counts at Long Distances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Fewer customers live far from the warehouse.</a:t>
            </a:r>
          </a:p>
          <a:p>
            <a:r>
              <a:rPr lang="en-US" sz="900" b="0" dirty="0">
                <a:effectLst/>
                <a:latin typeface="Consolas" panose="020B0609020204030204" pitchFamily="49" charset="0"/>
              </a:rPr>
              <a:t>   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-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 Churn appears lower, likely due to </a:t>
            </a:r>
            <a:r>
              <a:rPr lang="en-US" sz="900" b="1" dirty="0">
                <a:effectLst/>
                <a:latin typeface="Consolas" panose="020B0609020204030204" pitchFamily="49" charset="0"/>
              </a:rPr>
              <a:t>low sample size</a:t>
            </a:r>
            <a:r>
              <a:rPr lang="en-US" sz="900" b="0" dirty="0">
                <a:effectLst/>
                <a:latin typeface="Consolas" panose="020B0609020204030204" pitchFamily="49" charset="0"/>
              </a:rPr>
              <a:t>, not necessarily satisfaction.</a:t>
            </a:r>
          </a:p>
          <a:p>
            <a:endParaRPr lang="en-US" sz="900" dirty="0"/>
          </a:p>
        </p:txBody>
      </p:sp>
      <p:pic>
        <p:nvPicPr>
          <p:cNvPr id="5" name="Content Placeholder 4" descr="A graph of a distribution&#10;&#10;AI-generated content may be incorrect.">
            <a:extLst>
              <a:ext uri="{FF2B5EF4-FFF2-40B4-BE49-F238E27FC236}">
                <a16:creationId xmlns:a16="http://schemas.microsoft.com/office/drawing/2014/main" id="{FA768B2B-48E3-E79D-7601-8056A511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46945"/>
            <a:ext cx="6922008" cy="44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2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770A9-1F07-3AC6-4E31-C2838A41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OrderCount</a:t>
            </a:r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EB3A2-8099-D9ED-4AE5-70CDB6E13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76756"/>
            <a:ext cx="7225748" cy="35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8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8D72-E4F8-BC5D-5836-89C89B90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F950-E8BA-98C8-8FD5-3B7A1F5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sz="1900" b="1" dirty="0"/>
              <a:t>Most Users Place Only 1–2 Orders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Insight</a:t>
            </a:r>
            <a:r>
              <a:rPr lang="en-US" sz="1900" dirty="0"/>
              <a:t>: The majority of users have </a:t>
            </a:r>
            <a:r>
              <a:rPr lang="en-US" sz="1900" b="1" dirty="0"/>
              <a:t>1 or 2 total orders</a:t>
            </a:r>
            <a:r>
              <a:rPr lang="en-US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Implication</a:t>
            </a:r>
            <a:r>
              <a:rPr lang="en-US" sz="1900" dirty="0"/>
              <a:t>: Many customers are likely </a:t>
            </a:r>
            <a:r>
              <a:rPr lang="en-US" sz="1900" b="1" dirty="0"/>
              <a:t>new</a:t>
            </a:r>
            <a:r>
              <a:rPr lang="en-US" sz="1900" dirty="0"/>
              <a:t> or </a:t>
            </a:r>
            <a:r>
              <a:rPr lang="en-US" sz="1900" b="1" dirty="0"/>
              <a:t>infrequent users</a:t>
            </a:r>
            <a:r>
              <a:rPr lang="en-US" sz="1900" dirty="0"/>
              <a:t>.</a:t>
            </a:r>
          </a:p>
          <a:p>
            <a:endParaRPr lang="en-US" sz="1900" dirty="0"/>
          </a:p>
          <a:p>
            <a:pPr>
              <a:buNone/>
            </a:pPr>
            <a:r>
              <a:rPr lang="en-US" sz="1900" b="1" dirty="0"/>
              <a:t>High Churn Among Low Order Counts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Insight</a:t>
            </a:r>
            <a:r>
              <a:rPr lang="en-US" sz="1900" dirty="0"/>
              <a:t>: A significant portion of churners belong to the </a:t>
            </a:r>
            <a:r>
              <a:rPr lang="en-US" sz="1900" b="1" dirty="0"/>
              <a:t>1–2 orders group</a:t>
            </a:r>
            <a:r>
              <a:rPr lang="en-US" sz="19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Implication</a:t>
            </a:r>
            <a:r>
              <a:rPr lang="en-US" sz="1900" dirty="0"/>
              <a:t>: Many users may </a:t>
            </a:r>
            <a:r>
              <a:rPr lang="en-US" sz="1900" b="1" dirty="0"/>
              <a:t>try the app once or twice</a:t>
            </a:r>
            <a:r>
              <a:rPr lang="en-US" sz="1900" dirty="0"/>
              <a:t>, then </a:t>
            </a:r>
            <a:r>
              <a:rPr lang="en-US" sz="1900" b="1" dirty="0"/>
              <a:t>never return</a:t>
            </a:r>
            <a:r>
              <a:rPr lang="en-US" sz="1900" dirty="0"/>
              <a:t>.</a:t>
            </a:r>
          </a:p>
          <a:p>
            <a:pPr>
              <a:buNone/>
            </a:pPr>
            <a:endParaRPr lang="en-US" sz="1900" b="1" dirty="0"/>
          </a:p>
          <a:p>
            <a:pPr>
              <a:buNone/>
            </a:pPr>
            <a:r>
              <a:rPr lang="en-US" sz="1900" b="1" dirty="0"/>
              <a:t>Possible One-Time Use Behavior</a:t>
            </a: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Insight</a:t>
            </a:r>
            <a:r>
              <a:rPr lang="en-US" sz="1900" dirty="0"/>
              <a:t>: Users with 1–2 orders may: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Have achieved their goal with a single purchase (e.g., a specific promotion).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Encountered a </a:t>
            </a:r>
            <a:r>
              <a:rPr lang="en-US" sz="1900" b="1" dirty="0"/>
              <a:t>bad experience</a:t>
            </a:r>
            <a:r>
              <a:rPr lang="en-US" sz="1900" dirty="0"/>
              <a:t> early 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No longer have </a:t>
            </a:r>
            <a:r>
              <a:rPr lang="en-US" sz="1900" b="1" dirty="0"/>
              <a:t>need for the service</a:t>
            </a:r>
            <a:r>
              <a:rPr lang="en-US" sz="1900" dirty="0"/>
              <a:t>.</a:t>
            </a:r>
          </a:p>
          <a:p>
            <a:endParaRPr lang="ar-EG" sz="1900" dirty="0"/>
          </a:p>
        </p:txBody>
      </p:sp>
    </p:spTree>
    <p:extLst>
      <p:ext uri="{BB962C8B-B14F-4D97-AF65-F5344CB8AC3E}">
        <p14:creationId xmlns:p14="http://schemas.microsoft.com/office/powerpoint/2010/main" val="321136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107E9-52E9-8E37-26BD-C8443F02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chemeClr val="tx2"/>
                </a:solidFill>
                <a:effectLst/>
                <a:latin typeface="Segoe WPC"/>
              </a:rPr>
              <a:t>Summary Statistics</a:t>
            </a:r>
            <a:endParaRPr lang="ar-EG" sz="3600" dirty="0">
              <a:solidFill>
                <a:schemeClr val="tx2"/>
              </a:solidFill>
            </a:endParaRP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1BC609E6-6943-2F94-1ACA-26322350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Outliers That Will Be Handled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pPr>
              <a:buNone/>
            </a:pP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WarehouseToHome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has a maximum value of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, which is significantly higher than the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75th percentile (20)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 This suggests potential outliers.  </a:t>
            </a:r>
          </a:p>
          <a:p>
            <a:pPr>
              <a:buNone/>
            </a:pP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DaySinceLastOrder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has a maximum value of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, which may indicate inactive users.  </a:t>
            </a:r>
          </a:p>
          <a:p>
            <a:pPr>
              <a:buNone/>
            </a:pP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CashbackAmount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has a maximum value of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325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, much higher than the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75th percentile (196)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b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Target Variable: Churn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buNone/>
            </a:pP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16.8% of customers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have churned (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mean = 0.168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), indicating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class imbalance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  </a:t>
            </a:r>
          </a:p>
          <a:p>
            <a:pPr>
              <a:buNone/>
            </a:pP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This imbalance will be addressed using </a:t>
            </a:r>
            <a:r>
              <a:rPr lang="en-US" sz="12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resampling techniques</a:t>
            </a:r>
            <a: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sz="12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chemeClr val="tx2"/>
              </a:solidFill>
              <a:effectLst/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D0C37-5E65-C614-81CF-3D617FC7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657" y="1207006"/>
            <a:ext cx="6326724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E33FB-B6E7-563A-FB66-3FE87DBA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Number Of Device Registered &amp; Churn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B70C9-EEEB-4261-D525-7ECD76E23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85789"/>
            <a:ext cx="7225748" cy="34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01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46377-FB6D-3BBD-4F2F-173C39D6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Insights</a:t>
            </a:r>
            <a:endParaRPr lang="ar-EG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3681B-D84B-0A28-D3E4-33322CACB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700" b="1" dirty="0"/>
              <a:t>Higher Device Count = Lower Churn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Insight</a:t>
            </a:r>
            <a:r>
              <a:rPr lang="en-US" sz="1700" dirty="0"/>
              <a:t>: Users with </a:t>
            </a:r>
            <a:r>
              <a:rPr lang="en-US" sz="1700" b="1" dirty="0"/>
              <a:t>3–5 registered devices</a:t>
            </a:r>
            <a:r>
              <a:rPr lang="en-US" sz="1700" dirty="0"/>
              <a:t> show </a:t>
            </a:r>
            <a:r>
              <a:rPr lang="en-US" sz="1700" b="1" dirty="0"/>
              <a:t>lower churn rates</a:t>
            </a:r>
            <a:r>
              <a:rPr lang="en-US" sz="17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Implication</a:t>
            </a:r>
            <a:r>
              <a:rPr lang="en-US" sz="1700" dirty="0"/>
              <a:t>: Stronger user engagement, possibly due to households with multiple users or individuals accessing the app on different devices (e.g., phone, tablet, smart TV).</a:t>
            </a:r>
          </a:p>
          <a:p>
            <a:pPr>
              <a:buNone/>
            </a:pPr>
            <a:r>
              <a:rPr lang="en-US" sz="1700" b="1" dirty="0"/>
              <a:t>Lower Device Count = Higher Churn Tendency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Insight</a:t>
            </a:r>
            <a:r>
              <a:rPr lang="en-US" sz="1700" dirty="0"/>
              <a:t>: Users with only </a:t>
            </a:r>
            <a:r>
              <a:rPr lang="en-US" sz="1700" b="1" dirty="0"/>
              <a:t>1–2 devices</a:t>
            </a:r>
            <a:r>
              <a:rPr lang="en-US" sz="1700" dirty="0"/>
              <a:t> tend to have a higher churn percentage.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Implication</a:t>
            </a:r>
            <a:r>
              <a:rPr lang="en-US" sz="1700" dirty="0"/>
              <a:t>: These users may be </a:t>
            </a:r>
            <a:r>
              <a:rPr lang="en-US" sz="1700" b="1" dirty="0"/>
              <a:t>less engaged</a:t>
            </a:r>
            <a:r>
              <a:rPr lang="en-US" sz="1700" dirty="0"/>
              <a:t>, possibly testing the app or using it only occasionally.</a:t>
            </a:r>
          </a:p>
          <a:p>
            <a:pPr>
              <a:buNone/>
            </a:pPr>
            <a:r>
              <a:rPr lang="en-US" sz="1700" b="1" dirty="0"/>
              <a:t>Device Count Reflects App Preference</a:t>
            </a: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Insight</a:t>
            </a:r>
            <a:r>
              <a:rPr lang="en-US" sz="1700" dirty="0"/>
              <a:t>: A higher number of registered devices likely signals that the user: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Likes the app</a:t>
            </a:r>
            <a:r>
              <a:rPr lang="en-US" sz="1700" dirty="0"/>
              <a:t>, feels comfortable, and possibly considers it their </a:t>
            </a:r>
            <a:r>
              <a:rPr lang="en-US" sz="1700" b="1" dirty="0"/>
              <a:t>preferred platform</a:t>
            </a:r>
            <a:r>
              <a:rPr lang="en-US" sz="17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Engages with the app in various contexts (e.g., home, work, on the go).</a:t>
            </a:r>
          </a:p>
          <a:p>
            <a:endParaRPr lang="ar-EG" sz="1700" dirty="0"/>
          </a:p>
        </p:txBody>
      </p:sp>
    </p:spTree>
    <p:extLst>
      <p:ext uri="{BB962C8B-B14F-4D97-AF65-F5344CB8AC3E}">
        <p14:creationId xmlns:p14="http://schemas.microsoft.com/office/powerpoint/2010/main" val="1899032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35E8A-55A2-82EC-2F8B-6E26E54C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Prefered Order Category &amp; Gender</a:t>
            </a:r>
            <a:br>
              <a:rPr lang="en-US" sz="40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81828-760E-4125-EC80-F17DD9B76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706880"/>
            <a:ext cx="7584798" cy="41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51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3A591-D02D-D14A-CB90-E43B1CB5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Preferred Payment Mode &amp; City Tier</a:t>
            </a:r>
            <a:br>
              <a:rPr lang="en-US" sz="4000" b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34FB8-256A-291C-6E0C-0F7D65AD8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552" y="1127760"/>
            <a:ext cx="73814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89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7664B-EB94-014D-51F6-3B4AF92E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FAE3-8366-B547-FCF9-4648637B5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>
              <a:buNone/>
            </a:pPr>
            <a:r>
              <a:rPr lang="en-US" sz="1100" b="1" dirty="0" err="1"/>
              <a:t>CityTier</a:t>
            </a:r>
            <a:r>
              <a:rPr lang="en-US" sz="1100" b="1" dirty="0"/>
              <a:t> 1 (Urban - Red)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Highest User Count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Top Payment Modes</a:t>
            </a:r>
            <a:r>
              <a:rPr lang="en-US" sz="1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Debit Card</a:t>
            </a:r>
            <a:r>
              <a:rPr lang="en-US" sz="1100" dirty="0"/>
              <a:t>: 1676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Credit Card</a:t>
            </a:r>
            <a:r>
              <a:rPr lang="en-US" sz="1100" dirty="0"/>
              <a:t>: 1147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Other modes used: </a:t>
            </a:r>
            <a:r>
              <a:rPr lang="en-US" sz="1100" b="1" dirty="0"/>
              <a:t>UPI</a:t>
            </a:r>
            <a:r>
              <a:rPr lang="en-US" sz="1100" dirty="0"/>
              <a:t> (242), </a:t>
            </a:r>
            <a:r>
              <a:rPr lang="en-US" sz="1100" b="1" dirty="0"/>
              <a:t>COD</a:t>
            </a:r>
            <a:r>
              <a:rPr lang="en-US" sz="1100" dirty="0"/>
              <a:t> (260), </a:t>
            </a:r>
            <a:r>
              <a:rPr lang="en-US" sz="1100" b="1" dirty="0"/>
              <a:t>CC</a:t>
            </a:r>
            <a:r>
              <a:rPr lang="en-US" sz="1100" dirty="0"/>
              <a:t> (235)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Insight</a:t>
            </a:r>
            <a:r>
              <a:rPr lang="en-US" sz="1100" dirty="0"/>
              <a:t>: </a:t>
            </a:r>
            <a:r>
              <a:rPr lang="en-US" sz="1100" b="1" dirty="0"/>
              <a:t>Bank-based digital payments</a:t>
            </a:r>
            <a:r>
              <a:rPr lang="en-US" sz="1100" dirty="0"/>
              <a:t> are the most preferred in urban areas.</a:t>
            </a:r>
          </a:p>
          <a:p>
            <a:pPr>
              <a:buNone/>
            </a:pPr>
            <a:endParaRPr lang="en-US" sz="1100" b="1" dirty="0"/>
          </a:p>
          <a:p>
            <a:pPr>
              <a:buNone/>
            </a:pPr>
            <a:r>
              <a:rPr lang="en-US" sz="1100" b="1" dirty="0" err="1"/>
              <a:t>CityTier</a:t>
            </a:r>
            <a:r>
              <a:rPr lang="en-US" sz="1100" b="1" dirty="0"/>
              <a:t> 2 (Semi-Urban - Green)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Lowest User Count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Top Payment Mode</a:t>
            </a:r>
            <a:r>
              <a:rPr lang="en-US" sz="1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UPI</a:t>
            </a:r>
            <a:r>
              <a:rPr lang="en-US" sz="1100" dirty="0"/>
              <a:t>: 114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Other modes have minimal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Insight</a:t>
            </a:r>
            <a:r>
              <a:rPr lang="en-US" sz="1100" dirty="0"/>
              <a:t>: </a:t>
            </a:r>
            <a:r>
              <a:rPr lang="en-US" sz="1100" b="1" dirty="0"/>
              <a:t>Low engagement</a:t>
            </a:r>
            <a:r>
              <a:rPr lang="en-US" sz="1100" dirty="0"/>
              <a:t> overall, with some adoption of </a:t>
            </a:r>
            <a:r>
              <a:rPr lang="en-US" sz="1100" b="1" dirty="0"/>
              <a:t>UPI</a:t>
            </a:r>
            <a:r>
              <a:rPr lang="en-US" sz="1100" dirty="0"/>
              <a:t>.</a:t>
            </a:r>
          </a:p>
          <a:p>
            <a:pPr>
              <a:buNone/>
            </a:pPr>
            <a:endParaRPr lang="en-US" sz="1100" b="1" dirty="0"/>
          </a:p>
          <a:p>
            <a:pPr>
              <a:buNone/>
            </a:pPr>
            <a:r>
              <a:rPr lang="en-US" sz="1100" b="1" dirty="0" err="1"/>
              <a:t>CityTier</a:t>
            </a:r>
            <a:r>
              <a:rPr lang="en-US" sz="1100" b="1" dirty="0"/>
              <a:t> 3 (Rural - Blue)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Moderate User Count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Top Payment Modes</a:t>
            </a:r>
            <a:r>
              <a:rPr lang="en-US" sz="11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E-Wallet</a:t>
            </a:r>
            <a:r>
              <a:rPr lang="en-US" sz="1100" dirty="0"/>
              <a:t>: 614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 </a:t>
            </a:r>
            <a:r>
              <a:rPr lang="en-US" sz="1100" b="1" dirty="0"/>
              <a:t>Debit Card</a:t>
            </a:r>
            <a:r>
              <a:rPr lang="en-US" sz="1100" dirty="0"/>
              <a:t>: 576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Notable also: </a:t>
            </a:r>
            <a:r>
              <a:rPr lang="en-US" sz="1100" b="1" dirty="0"/>
              <a:t>Credit Card</a:t>
            </a:r>
            <a:r>
              <a:rPr lang="en-US" sz="1100" dirty="0"/>
              <a:t> (316)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/>
              <a:t>Insight</a:t>
            </a:r>
            <a:r>
              <a:rPr lang="en-US" sz="1100" dirty="0"/>
              <a:t>: </a:t>
            </a:r>
            <a:r>
              <a:rPr lang="en-US" sz="1100" b="1" dirty="0"/>
              <a:t>Wallets and debit cards</a:t>
            </a:r>
            <a:r>
              <a:rPr lang="en-US" sz="1100" dirty="0"/>
              <a:t> are favored in rural areas.</a:t>
            </a:r>
          </a:p>
          <a:p>
            <a:endParaRPr lang="ar-EG" sz="1100" dirty="0"/>
          </a:p>
        </p:txBody>
      </p:sp>
    </p:spTree>
    <p:extLst>
      <p:ext uri="{BB962C8B-B14F-4D97-AF65-F5344CB8AC3E}">
        <p14:creationId xmlns:p14="http://schemas.microsoft.com/office/powerpoint/2010/main" val="3442975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24D03-8E9C-AF56-85B0-F0D50307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Sum of Hours Spend On App &amp; Satisfaction Score</a:t>
            </a:r>
            <a:br>
              <a:rPr lang="en-US" sz="25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500" b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DCFF0-27A7-1697-9D32-4DE1C35D3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1822348"/>
            <a:ext cx="11327549" cy="4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8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73B0-A3B8-9749-3BD8-D1861185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Insights</a:t>
            </a:r>
            <a:endParaRPr lang="ar-E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BCA2B-8CAD-3E6D-7342-8B3594AFE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/>
              <a:t>Score = 3 → Most Valuable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Highest total usage</a:t>
            </a:r>
            <a:r>
              <a:rPr lang="en-US" sz="1300"/>
              <a:t>: ~3933 hours (non-churned)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Insight</a:t>
            </a:r>
            <a:r>
              <a:rPr lang="en-US" sz="1300"/>
              <a:t>: Users are </a:t>
            </a:r>
            <a:r>
              <a:rPr lang="en-US" sz="1300" b="1"/>
              <a:t>highly engaged</a:t>
            </a:r>
            <a:r>
              <a:rPr lang="en-US" sz="1300"/>
              <a:t> and </a:t>
            </a:r>
            <a:r>
              <a:rPr lang="en-US" sz="1300" b="1"/>
              <a:t>loyal</a:t>
            </a:r>
            <a:r>
              <a:rPr lang="en-US" sz="1300"/>
              <a:t>, indicating strong satisfaction and commitment.</a:t>
            </a:r>
          </a:p>
          <a:p>
            <a:pPr>
              <a:buNone/>
            </a:pPr>
            <a:endParaRPr lang="en-US" sz="1300" b="1"/>
          </a:p>
          <a:p>
            <a:pPr>
              <a:buNone/>
            </a:pPr>
            <a:r>
              <a:rPr lang="en-US" sz="1300" b="1"/>
              <a:t>Score = 1 → High Usage, High Risk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Usage</a:t>
            </a:r>
            <a:r>
              <a:rPr lang="en-US" sz="1300"/>
              <a:t>: ~2862 hours spent despite low 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Churned</a:t>
            </a:r>
            <a:r>
              <a:rPr lang="en-US" sz="1300"/>
              <a:t>: 372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Insight</a:t>
            </a:r>
            <a:r>
              <a:rPr lang="en-US" sz="1300"/>
              <a:t>: These users are </a:t>
            </a:r>
            <a:r>
              <a:rPr lang="en-US" sz="1300" b="1"/>
              <a:t>active</a:t>
            </a:r>
            <a:r>
              <a:rPr lang="en-US" sz="1300"/>
              <a:t> but </a:t>
            </a:r>
            <a:r>
              <a:rPr lang="en-US" sz="1300" b="1"/>
              <a:t>frustrated</a:t>
            </a:r>
            <a:r>
              <a:rPr lang="en-US" sz="1300"/>
              <a:t>, suggesting a need for improvement in their experience to prevent churn.</a:t>
            </a:r>
          </a:p>
          <a:p>
            <a:pPr>
              <a:buNone/>
            </a:pPr>
            <a:endParaRPr lang="en-US" sz="1300" b="1"/>
          </a:p>
          <a:p>
            <a:pPr>
              <a:buNone/>
            </a:pPr>
            <a:r>
              <a:rPr lang="en-US" sz="1300" b="1"/>
              <a:t>Churn Across All Scores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/>
              <a:t>Even users with </a:t>
            </a:r>
            <a:r>
              <a:rPr lang="en-US" sz="1300" b="1"/>
              <a:t>high satisfaction (Score 5)</a:t>
            </a:r>
            <a:r>
              <a:rPr lang="en-US" sz="1300"/>
              <a:t> churn: </a:t>
            </a:r>
            <a:r>
              <a:rPr lang="en-US" sz="1300" b="1"/>
              <a:t>762 churned</a:t>
            </a:r>
            <a:endParaRPr lang="en-US" sz="130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/>
              <a:t>Insight</a:t>
            </a:r>
            <a:r>
              <a:rPr lang="en-US" sz="1300"/>
              <a:t>: Churn is influenced by </a:t>
            </a:r>
            <a:r>
              <a:rPr lang="en-US" sz="1300" b="1"/>
              <a:t>more than just satisfaction</a:t>
            </a:r>
            <a:r>
              <a:rPr lang="en-US" sz="1300"/>
              <a:t>; factors beyond satisfaction may contribute to the decision to leave.</a:t>
            </a:r>
          </a:p>
          <a:p>
            <a:pPr marL="0" indent="0">
              <a:buNone/>
            </a:pPr>
            <a:endParaRPr lang="en-US" sz="1300" b="1"/>
          </a:p>
          <a:p>
            <a:pPr marL="0" indent="0">
              <a:buNone/>
            </a:pPr>
            <a:r>
              <a:rPr lang="en-US" sz="1300" b="1"/>
              <a:t>Score = 2 → Low Usage</a:t>
            </a:r>
            <a:endParaRPr lang="en-US" sz="1300"/>
          </a:p>
          <a:p>
            <a:pPr marL="742950" lvl="1" indent="-285750">
              <a:buFont typeface="+mj-lt"/>
              <a:buAutoNum type="arabicPeriod"/>
            </a:pPr>
            <a:r>
              <a:rPr lang="en-US" sz="1300" b="1"/>
              <a:t>Lowest total hours</a:t>
            </a:r>
            <a:r>
              <a:rPr lang="en-US" sz="1300"/>
              <a:t>: ~1617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300" b="1"/>
              <a:t>Insight</a:t>
            </a:r>
            <a:r>
              <a:rPr lang="en-US" sz="1300"/>
              <a:t>: These users are </a:t>
            </a:r>
            <a:r>
              <a:rPr lang="en-US" sz="1300" b="1"/>
              <a:t>disengaged</a:t>
            </a:r>
            <a:r>
              <a:rPr lang="en-US" sz="1300"/>
              <a:t> but still partially churn, indicating a lack of meaningful interaction with the platform.</a:t>
            </a:r>
          </a:p>
          <a:p>
            <a:endParaRPr lang="ar-EG" sz="1300"/>
          </a:p>
        </p:txBody>
      </p:sp>
    </p:spTree>
    <p:extLst>
      <p:ext uri="{BB962C8B-B14F-4D97-AF65-F5344CB8AC3E}">
        <p14:creationId xmlns:p14="http://schemas.microsoft.com/office/powerpoint/2010/main" val="402487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4E5AD-3CA8-A180-3F61-7200A08E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Handling Nulls With Different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65A62-AC8B-6D5B-A041-977BD5E55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148080"/>
            <a:ext cx="7828638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62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BC635-6A6A-0DD5-A3D2-A97602B8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Handling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AC906-9E71-7FCE-2C7F-4EA5A208B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844" r="5851" b="-1"/>
          <a:stretch/>
        </p:blipFill>
        <p:spPr>
          <a:xfrm>
            <a:off x="4600347" y="467208"/>
            <a:ext cx="702990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16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6E874-287E-A47D-6389-AE58AF46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Applying IQR With its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Boundries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2EBE6-5CD5-F569-8F51-56EF5A3CA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01281"/>
            <a:ext cx="7225748" cy="54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9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2676EF5A-2CE4-37E6-4BED-603DCC96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56" r="20169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81136-3D7A-E181-BAB6-0A345DFB8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Exploratory Data Analysis </a:t>
            </a:r>
            <a:endParaRPr lang="ar-E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54E0-1925-9F34-78B9-E39F0FC16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endParaRPr lang="ar-EG" sz="2000"/>
          </a:p>
        </p:txBody>
      </p:sp>
    </p:spTree>
    <p:extLst>
      <p:ext uri="{BB962C8B-B14F-4D97-AF65-F5344CB8AC3E}">
        <p14:creationId xmlns:p14="http://schemas.microsoft.com/office/powerpoint/2010/main" val="3564371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 formulas on a blackboard">
            <a:extLst>
              <a:ext uri="{FF2B5EF4-FFF2-40B4-BE49-F238E27FC236}">
                <a16:creationId xmlns:a16="http://schemas.microsoft.com/office/drawing/2014/main" id="{F91206D9-BBCE-8658-9E7B-045A19CC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3592C-6173-DD5D-CDC7-9EC09A243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020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F5C0-0DD4-EF57-73A8-E4323494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 1- Average orders for each Customer Per Hour</a:t>
            </a:r>
            <a:br>
              <a:rPr lang="en-US" b="0" dirty="0">
                <a:solidFill>
                  <a:srgbClr val="B2CACD"/>
                </a:solidFill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2BE5D-6DF7-21DC-B8EA-E57A5E02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8520" cy="4351338"/>
          </a:xfrm>
        </p:spPr>
        <p:txBody>
          <a:bodyPr/>
          <a:lstStyle/>
          <a:p>
            <a:r>
              <a:rPr lang="en-US" dirty="0"/>
              <a:t>This New Column for Average Orders made last month for each customer divided by hour spend on app </a:t>
            </a:r>
          </a:p>
          <a:p>
            <a:endParaRPr lang="en-US" dirty="0"/>
          </a:p>
          <a:p>
            <a:r>
              <a:rPr lang="en-US" dirty="0"/>
              <a:t>Then measured the correlation: </a:t>
            </a:r>
          </a:p>
          <a:p>
            <a:r>
              <a:rPr lang="en-US" dirty="0"/>
              <a:t>By </a:t>
            </a:r>
            <a:r>
              <a:rPr lang="en-US" dirty="0" err="1"/>
              <a:t>anova</a:t>
            </a:r>
            <a:r>
              <a:rPr lang="en-US" dirty="0"/>
              <a:t> for Numerical &amp; Categorical </a:t>
            </a:r>
          </a:p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97142-F2A4-A50F-8E16-6B545BB9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692" y="3149600"/>
            <a:ext cx="5509588" cy="14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7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DFD4-B8E9-740F-B6F7-F5371E80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2-Average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CashBack</a:t>
            </a:r>
            <a:r>
              <a:rPr lang="en-US" b="1" dirty="0">
                <a:effectLst/>
                <a:latin typeface="Consolas" panose="020B0609020204030204" pitchFamily="49" charset="0"/>
              </a:rPr>
              <a:t> Based on Order count and grouped by each category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A266-3EFA-7580-D407-9E412F34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3960" cy="4351338"/>
          </a:xfrm>
        </p:spPr>
        <p:txBody>
          <a:bodyPr/>
          <a:lstStyle/>
          <a:p>
            <a:r>
              <a:rPr lang="en-US" dirty="0"/>
              <a:t>Column for  Average cashback amount for each order category </a:t>
            </a:r>
          </a:p>
          <a:p>
            <a:r>
              <a:rPr lang="en-US" dirty="0"/>
              <a:t>Then measured correlation with </a:t>
            </a:r>
            <a:r>
              <a:rPr lang="en-US" dirty="0" err="1"/>
              <a:t>annova</a:t>
            </a:r>
            <a:r>
              <a:rPr lang="en-US" dirty="0"/>
              <a:t> too</a:t>
            </a:r>
          </a:p>
          <a:p>
            <a:r>
              <a:rPr lang="en-US" dirty="0"/>
              <a:t>And it was a high value correlated with the target</a:t>
            </a:r>
          </a:p>
          <a:p>
            <a:endParaRPr lang="en-US" dirty="0"/>
          </a:p>
          <a:p>
            <a:endParaRPr lang="en-US" b="1" dirty="0"/>
          </a:p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92404-526A-FF99-A64C-EA977035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49" y="2608006"/>
            <a:ext cx="3814916" cy="16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43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1085-707B-44DA-4BBC-EB550D1E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3- divide Tenure based on The years Spent</a:t>
            </a:r>
            <a:br>
              <a:rPr lang="en-US" b="0" dirty="0">
                <a:solidFill>
                  <a:srgbClr val="B2CACD"/>
                </a:solidFill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7EA4-D745-8809-AEAC-E700CE60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2832" cy="4351338"/>
          </a:xfrm>
        </p:spPr>
        <p:txBody>
          <a:bodyPr/>
          <a:lstStyle/>
          <a:p>
            <a:r>
              <a:rPr lang="en-US" dirty="0"/>
              <a:t>Make New Column (Loyalty Score) depends on the Tenure Column </a:t>
            </a:r>
          </a:p>
          <a:p>
            <a:r>
              <a:rPr lang="en-US" dirty="0"/>
              <a:t>Then measured correlation with </a:t>
            </a:r>
            <a:r>
              <a:rPr lang="en-US" dirty="0" err="1"/>
              <a:t>annova</a:t>
            </a:r>
            <a:endParaRPr lang="en-US" dirty="0"/>
          </a:p>
          <a:p>
            <a:r>
              <a:rPr lang="en-US" dirty="0"/>
              <a:t>And it was a high value correlated with the target</a:t>
            </a:r>
          </a:p>
          <a:p>
            <a:endParaRPr lang="en-US" dirty="0"/>
          </a:p>
          <a:p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2A92B-8711-D76C-0E1E-683ACDD3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1" y="2949257"/>
            <a:ext cx="3715702" cy="11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7507-5035-BA3F-DE9A-1733BC90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1" y="6404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4- frequency of Orders Categorized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20C6-D816-BAF4-9F85-88951E0F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847" y="2259525"/>
            <a:ext cx="5582264" cy="4351338"/>
          </a:xfrm>
        </p:spPr>
        <p:txBody>
          <a:bodyPr/>
          <a:lstStyle/>
          <a:p>
            <a:r>
              <a:rPr lang="en-US" sz="2400" dirty="0"/>
              <a:t>This column for classifying the customers according to there number of orders 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Then measured correlation with </a:t>
            </a:r>
            <a:r>
              <a:rPr lang="en-US" sz="2400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annova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</a:t>
            </a:r>
            <a:endParaRPr lang="ar-EG" sz="24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And it wasn’t highly correlated this  will be measured later with othe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r columns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3992B-32D6-43E8-A468-1374781F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952" y="3126723"/>
            <a:ext cx="3830201" cy="9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44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D51350-837E-EC5B-D555-DB60628A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Scaling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FBD724-CA61-17F1-A081-7B9139CB3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This part of the code after splitting the data first we made log transform to make the data </a:t>
            </a:r>
            <a:r>
              <a:rPr lang="en-US" sz="1800" b="1" dirty="0">
                <a:solidFill>
                  <a:schemeClr val="bg1"/>
                </a:solidFill>
              </a:rPr>
              <a:t>more symmetric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Then tried different scaling methods and the best was standard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E9B33-499C-81BE-AFA9-1D88323B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3244474"/>
            <a:ext cx="10843065" cy="254812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753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CD57ED-6EB3-6A58-571F-657D6408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Encoding</a:t>
            </a:r>
            <a:endParaRPr lang="ar-EG" sz="48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556C0E-87E3-CB63-AD2F-0819E950B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we tried some encoding methods and measured the accuracy of models and the best one was one hot encoding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D7924-9970-F7B1-4734-07C989EA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2987717"/>
            <a:ext cx="10843065" cy="3507162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1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88D9BB-96BD-B034-946D-F52B17C7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Measuring Correlation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08AA-73DB-A218-DC69-30B7DCB6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endParaRPr lang="ar-EG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9B869905-A207-262E-AB48-4DE742CAB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267" y="2885910"/>
            <a:ext cx="3265248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697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3A7BEF-488C-B6C5-CE02-8B982D10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Numerical Columns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963161-B554-906C-3F31-6AB38EB04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Annova</a:t>
            </a:r>
            <a:r>
              <a:rPr lang="en-US" dirty="0">
                <a:solidFill>
                  <a:schemeClr val="bg1"/>
                </a:solidFill>
              </a:rPr>
              <a:t> for Categorical (Target) &amp; Numerical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A43A7-E9EC-A8AF-CBF1-186CECBF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72" y="2885910"/>
            <a:ext cx="8314438" cy="326524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2925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F69874-03F1-3DFC-31D7-9A4438E1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Categorical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F4D524-5FDB-C64A-3E3F-EDD143ADD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Chi_2 Score for Categorical &amp; Categorical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B3683-0818-29A0-CB88-C8B13146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2" y="2727692"/>
            <a:ext cx="9409064" cy="342346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73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D4E3F-7646-CF2F-62B9-0D1AE3B5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Target Column</a:t>
            </a:r>
            <a:endParaRPr lang="ar-EG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2FF3503-D517-2276-5C35-1FDB1869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003211"/>
            <a:ext cx="5458838" cy="497086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9EB4725-EFF1-DA86-CBC8-6B526B9318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94962" y="1984443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1.Most Customers Did Not Churn: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 - The majority of customers (83.2%) remained with the company (churn status = 0).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- Only 16.8% of customers churned (left the company, churn status = 1).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2600"/>
              <a:t>2. Since 83.2% of customers stayed, the company has a relatively high customer retention rate.</a:t>
            </a:r>
            <a:endParaRPr kumimoji="0" lang="ar-EG" altLang="ar-EG" sz="2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66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1D7457-428A-B01B-E6CF-2432FDDB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Dropping Irrelevant Columns to the Target 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69718-4A84-7394-B569-F55A65B0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After measuring the correlation between all features and the target variable, </a:t>
            </a:r>
          </a:p>
          <a:p>
            <a:r>
              <a:rPr lang="en-US" sz="1800" dirty="0">
                <a:solidFill>
                  <a:schemeClr val="bg1"/>
                </a:solidFill>
              </a:rPr>
              <a:t>we initially dropped the columns with low correlation.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when we evaluated the model's accuracy, we found that the performance was better when those features were retained. 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This suggests that even low-correlation features can contribute valuable information to the model, especially when combined with other features.</a:t>
            </a:r>
            <a:endParaRPr lang="ar-E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27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621FEA-44E1-45C2-A17F-9C6A4BCE4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56AA652-7A5F-489D-84BF-DA2C202C8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6FD365-E0AC-425B-96DE-D08EEFCA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2D383F-2F6F-406F-B10F-7C9E8439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44D9159-3557-49A5-ACF5-5AA6388C8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0F3C549-4033-4887-B44D-CA5C50AC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BEFD8-FB3E-4769-BCF7-D58E440C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527943-92F7-D2F3-E825-62BAA47F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615782" cy="5509815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Balancing The Data</a:t>
            </a:r>
            <a:endParaRPr lang="ar-EG" sz="480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0DEFE-3DA7-D0FE-E7D6-9FE40F6F2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90" y="630936"/>
            <a:ext cx="5251275" cy="2321430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dataset was imbalanced, so we experimented with balancing techniques such as oversampling and </a:t>
            </a:r>
            <a:r>
              <a:rPr lang="en-US" sz="1800" dirty="0" err="1">
                <a:solidFill>
                  <a:schemeClr val="bg1"/>
                </a:solidFill>
              </a:rPr>
              <a:t>undersampling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 due to the small size of the dataset and the impact on model accuracy, we decided to proceed with oversampling, as it yielded better results.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22C98-504D-8027-DAFE-8F08FA32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39" y="3109294"/>
            <a:ext cx="9484710" cy="3002919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757059B-A060-4555-B961-797AA630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489258" y="3253797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DD569E-1458-4AA2-875F-F51E4AA6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680E026-8A1D-4CAD-B172-5CA26DA2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940A28C-3425-48AA-A774-1742E44AA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680C588-659B-46A5-9267-3755740CE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3312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621FEA-44E1-45C2-A17F-9C6A4BCE4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56AA652-7A5F-489D-84BF-DA2C202C8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6FD365-E0AC-425B-96DE-D08EEFCA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2D383F-2F6F-406F-B10F-7C9E8439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44D9159-3557-49A5-ACF5-5AA6388C8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0F3C549-4033-4887-B44D-CA5C50AC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CBEFD8-FB3E-4769-BCF7-D58E440C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F06304-0921-DF45-B136-1EF7ADF4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615782" cy="5509815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PCA </a:t>
            </a:r>
            <a:endParaRPr lang="ar-EG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A79D37-2CF6-7D3C-B94E-ABBAEA716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90" y="630936"/>
            <a:ext cx="5251275" cy="2321430"/>
          </a:xfrm>
          <a:noFill/>
        </p:spPr>
        <p:txBody>
          <a:bodyPr anchor="t">
            <a:normAutofit fontScale="92500"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Before training the models, we applied PCA for dimensionality reduction to evaluate its impact on performance.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the accuracy decreased across all the models we tested.</a:t>
            </a:r>
          </a:p>
          <a:p>
            <a:r>
              <a:rPr lang="en-US" sz="1800" dirty="0">
                <a:solidFill>
                  <a:schemeClr val="bg1"/>
                </a:solidFill>
              </a:rPr>
              <a:t> Ultimately, the best-performing model achieved higher accuracy without PCA, so we chose not to apply dimensionality reduction in the final approach.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C17EA-0CF8-BEE1-E3C8-29223441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82" y="3677398"/>
            <a:ext cx="9793163" cy="2173321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757059B-A060-4555-B961-797AA630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489258" y="3253797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DD569E-1458-4AA2-875F-F51E4AA6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680E026-8A1D-4CAD-B172-5CA26DA2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940A28C-3425-48AA-A774-1742E44AA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680C588-659B-46A5-9267-3755740CE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320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55B5E-BFCF-E606-0599-27C298E4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Model Training</a:t>
            </a:r>
            <a:endParaRPr lang="ar-EG" sz="5600" dirty="0">
              <a:solidFill>
                <a:srgbClr val="FFFFFF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A1F93-FE02-E7F4-2405-41431D60A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endParaRPr lang="ar-EG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690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22BE1-DCD9-57BA-C48D-C79F3801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RandomForest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With Grid Search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1D93A-E7E8-0674-369B-C4919F444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47732"/>
            <a:ext cx="7225748" cy="5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34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8C411-4C0F-523B-36A0-9DABD11A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 With Best Parameters &amp; 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59CC3-32DE-D6F7-0A0A-4818667A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6678" y="1097280"/>
            <a:ext cx="7611642" cy="49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1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5D7F0-0746-7A61-ABAF-70E41CC3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 Logisitc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ACBAB-B9AB-60CB-4E97-630C3F1F1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61921"/>
            <a:ext cx="7225748" cy="45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41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C8341-F0A9-53FB-FDCA-7EDD9294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Logistic Reg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E8F72-1A5F-2D35-358A-F157CBF5B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568370"/>
            <a:ext cx="7486734" cy="44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12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90038-2197-E7BC-2207-F608CEC8D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3- SVM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C95F3-86D2-FBCB-9E6F-431616448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442" y="1261276"/>
            <a:ext cx="7486734" cy="48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007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F20FA-21BA-571C-0174-A21E46DB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SVM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80957-4169-85E3-B712-6E4043718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60630"/>
            <a:ext cx="7225748" cy="41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70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8D39C-969E-8040-5A0E-8341A799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81" y="465574"/>
            <a:ext cx="5458838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Cashback Amount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ar-EG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12D69-446E-8113-2259-BDF68FFE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1809394"/>
            <a:ext cx="5862320" cy="445932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E309A65-D38B-33AD-5E1B-C7F506D7CD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11522" y="1984442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distribution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has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longer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tail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right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side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indicating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while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concentrated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lower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around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150),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some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exist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but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less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frequent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endParaRPr kumimoji="0" lang="en-US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This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suggests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few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customers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receive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significantly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compared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majority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frequency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around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140–160,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meaning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that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transactions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fall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within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this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range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amounts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mostly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between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140–160,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but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higher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create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right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skewness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  <a:endParaRPr kumimoji="0" lang="en-US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are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two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types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of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outliers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Left-side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zero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due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system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restrictions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eligibility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issues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Right-side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high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cashback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due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big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spenders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or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potential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3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anomalies</a:t>
            </a:r>
            <a:r>
              <a:rPr kumimoji="0" lang="ar-EG" altLang="ar-EG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ar-EG" altLang="ar-EG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521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2B460-69D5-6A23-5CAD-01BB07C6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ROC-AUC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FEB7D-ECF2-2351-C356-62FE9AA17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1043" y="467208"/>
            <a:ext cx="693091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02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A1881-57C8-E7DB-D3FA-DB5242CD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DD3C9-6B9F-A9ED-DC8F-19BFF0C0D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359" y="467208"/>
            <a:ext cx="705188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20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6BEB9-A39E-2F24-2858-944A84C6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Scatter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17D17-3ABE-E3B8-C725-BC871EB15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059" y="467208"/>
            <a:ext cx="694848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599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B6502-07B4-C3C8-1E08-6435687F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XGBOOST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901EB-59B6-0595-24D0-956C3CC00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1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89511-5E2F-DC30-BFDB-02806ECA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CATBOOST With Best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50F12-D1DC-BD74-BEE4-19CC7B1C2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225147"/>
            <a:ext cx="7225748" cy="44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28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CEA68-6C80-BFDC-C555-0B490828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4000" dirty="0"/>
              <a:t>Best Model </a:t>
            </a:r>
            <a:endParaRPr lang="ar-EG" sz="4000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6703878-9FEC-A291-6D6C-DB3DF369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18" y="457200"/>
            <a:ext cx="9598125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322C-FF9E-938C-D0F7-C2AF8F2E2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700" dirty="0"/>
              <a:t>After experimenting with various models using different encoding techniques, scaling methods, with and without PCA, </a:t>
            </a:r>
          </a:p>
          <a:p>
            <a:r>
              <a:rPr lang="en-US" sz="1700" dirty="0"/>
              <a:t>and by dropping or retaining low-correlation features,</a:t>
            </a:r>
          </a:p>
          <a:p>
            <a:r>
              <a:rPr lang="en-US" sz="1700" dirty="0"/>
              <a:t> we found that the best-performing model was </a:t>
            </a:r>
            <a:r>
              <a:rPr lang="en-US" sz="1700" b="1" dirty="0"/>
              <a:t>Support Vector Machine (SVM)</a:t>
            </a:r>
            <a:r>
              <a:rPr lang="en-US" sz="1700" dirty="0"/>
              <a:t>.</a:t>
            </a:r>
          </a:p>
          <a:p>
            <a:r>
              <a:rPr lang="en-US" sz="1700" dirty="0"/>
              <a:t> Here are the accuracy score and classification report for the SVM model.</a:t>
            </a:r>
          </a:p>
          <a:p>
            <a:endParaRPr lang="ar-EG" sz="1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3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729D4-98CC-B7AA-C7EF-FEC7200F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Saving Best Model For 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80986-CDF4-7C57-74B8-EDF37A5CA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049" y="2616104"/>
            <a:ext cx="7225748" cy="23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51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AB05-B2F8-B32E-DE10-9DB256B1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Deployment </a:t>
            </a:r>
          </a:p>
        </p:txBody>
      </p:sp>
      <p:pic>
        <p:nvPicPr>
          <p:cNvPr id="5" name="Picture 4" descr="Blue arrows pointing at a red button">
            <a:extLst>
              <a:ext uri="{FF2B5EF4-FFF2-40B4-BE49-F238E27FC236}">
                <a16:creationId xmlns:a16="http://schemas.microsoft.com/office/drawing/2014/main" id="{9D85301C-125F-7882-4B2F-2CE23B6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664" b="18742"/>
          <a:stretch/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242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4F3FC-049B-4FF5-1DAE-E8C4F069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Handling New Features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CF2C7-FA71-3614-9647-33BEBE5A1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6" y="1277707"/>
            <a:ext cx="11111988" cy="16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040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5FF66-B782-25BF-C28A-DC5E0507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 Log Transform &amp; Scaling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9AC420-ABE0-5869-50E2-5DCAAE39C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6" y="1124916"/>
            <a:ext cx="11111988" cy="20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5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82EBA-39BF-097E-EAE1-7613903F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anchor="b">
            <a:normAutofit/>
          </a:bodyPr>
          <a:lstStyle/>
          <a:p>
            <a:pPr algn="ctr"/>
            <a:r>
              <a:rPr lang="en-US" b="0">
                <a:effectLst/>
                <a:latin typeface="Consolas" panose="020B0609020204030204" pitchFamily="49" charset="0"/>
              </a:rPr>
              <a:t>Days Since Last Order</a:t>
            </a:r>
            <a:br>
              <a:rPr lang="en-US" b="0">
                <a:effectLst/>
                <a:latin typeface="Consolas" panose="020B0609020204030204" pitchFamily="49" charset="0"/>
              </a:rPr>
            </a:br>
            <a:endParaRPr lang="ar-EG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E9CC43-C4B7-DE37-0066-288D60161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2851906"/>
            <a:ext cx="5486399" cy="3599694"/>
          </a:xfrm>
          <a:prstGeom prst="rect">
            <a:avLst/>
          </a:prstGeom>
        </p:spPr>
      </p:pic>
      <p:sp>
        <p:nvSpPr>
          <p:cNvPr id="45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35279-4FC8-D6F2-AC74-BECF46D4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723153"/>
            <a:ext cx="4555782" cy="5392482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1. Recency of Customer Orders</a:t>
            </a:r>
            <a:endParaRPr lang="en-US" sz="11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The majority of customers have placed their last order within the past </a:t>
            </a:r>
            <a:r>
              <a:rPr lang="en-US" sz="1100" b="1">
                <a:effectLst/>
                <a:latin typeface="Consolas" panose="020B0609020204030204" pitchFamily="49" charset="0"/>
              </a:rPr>
              <a:t>3 days</a:t>
            </a:r>
            <a:r>
              <a:rPr lang="en-US" sz="1100" b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The most common values are </a:t>
            </a:r>
            <a:r>
              <a:rPr lang="en-US" sz="1100" b="1">
                <a:effectLst/>
                <a:latin typeface="Consolas" panose="020B0609020204030204" pitchFamily="49" charset="0"/>
              </a:rPr>
              <a:t>8, 1, 2, and 3 days</a:t>
            </a:r>
            <a:r>
              <a:rPr lang="en-US" sz="1100" b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As the number of days since the last order increases, the frequency decreases.</a:t>
            </a:r>
          </a:p>
          <a:p>
            <a:pPr>
              <a:buNone/>
            </a:pPr>
            <a:endParaRPr lang="en-US" sz="110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2. Potential Customer Segments</a:t>
            </a:r>
            <a:endParaRPr lang="en-US" sz="11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Frequent Buyers:</a:t>
            </a:r>
            <a:r>
              <a:rPr lang="en-US" sz="1100" b="0">
                <a:effectLst/>
                <a:latin typeface="Consolas" panose="020B0609020204030204" pitchFamily="49" charset="0"/>
              </a:rPr>
              <a:t> Customers who order within </a:t>
            </a:r>
            <a:r>
              <a:rPr lang="en-US" sz="1100" b="1">
                <a:effectLst/>
                <a:latin typeface="Consolas" panose="020B0609020204030204" pitchFamily="49" charset="0"/>
              </a:rPr>
              <a:t>0-3 days</a:t>
            </a:r>
            <a:r>
              <a:rPr lang="en-US" sz="1100" b="0">
                <a:effectLst/>
                <a:latin typeface="Consolas" panose="020B0609020204030204" pitchFamily="49" charset="0"/>
              </a:rPr>
              <a:t> may be highly engaged and loyal.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Occasional Buyers:</a:t>
            </a:r>
            <a:r>
              <a:rPr lang="en-US" sz="1100" b="0">
                <a:effectLst/>
                <a:latin typeface="Consolas" panose="020B0609020204030204" pitchFamily="49" charset="0"/>
              </a:rPr>
              <a:t> Customers with a gap of </a:t>
            </a:r>
            <a:r>
              <a:rPr lang="en-US" sz="1100" b="1">
                <a:effectLst/>
                <a:latin typeface="Consolas" panose="020B0609020204030204" pitchFamily="49" charset="0"/>
              </a:rPr>
              <a:t>5-10 days</a:t>
            </a:r>
            <a:r>
              <a:rPr lang="en-US" sz="1100" b="0">
                <a:effectLst/>
                <a:latin typeface="Consolas" panose="020B0609020204030204" pitchFamily="49" charset="0"/>
              </a:rPr>
              <a:t> could be targeted with re-engagement strategies.</a:t>
            </a: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Churned Customers:</a:t>
            </a:r>
            <a:r>
              <a:rPr lang="en-US" sz="1100" b="0">
                <a:effectLst/>
                <a:latin typeface="Consolas" panose="020B0609020204030204" pitchFamily="49" charset="0"/>
              </a:rPr>
              <a:t> Customers with gaps of </a:t>
            </a:r>
            <a:r>
              <a:rPr lang="en-US" sz="1100" b="1">
                <a:effectLst/>
                <a:latin typeface="Consolas" panose="020B0609020204030204" pitchFamily="49" charset="0"/>
              </a:rPr>
              <a:t>30+ days</a:t>
            </a:r>
            <a:r>
              <a:rPr lang="en-US" sz="1100" b="0">
                <a:effectLst/>
                <a:latin typeface="Consolas" panose="020B0609020204030204" pitchFamily="49" charset="0"/>
              </a:rPr>
              <a:t> may need win-back campaigns.</a:t>
            </a:r>
          </a:p>
          <a:p>
            <a:pPr>
              <a:buNone/>
            </a:pPr>
            <a:endParaRPr lang="en-US" sz="1100" b="1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3. Business Strategy Implications</a:t>
            </a:r>
            <a:endParaRPr lang="en-US" sz="11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Consider </a:t>
            </a:r>
            <a:r>
              <a:rPr lang="en-US" sz="1100" b="1">
                <a:effectLst/>
                <a:latin typeface="Consolas" panose="020B0609020204030204" pitchFamily="49" charset="0"/>
              </a:rPr>
              <a:t>loyalty programs</a:t>
            </a:r>
            <a:r>
              <a:rPr lang="en-US" sz="1100" b="0">
                <a:effectLst/>
                <a:latin typeface="Consolas" panose="020B0609020204030204" pitchFamily="49" charset="0"/>
              </a:rPr>
              <a:t> or </a:t>
            </a:r>
            <a:r>
              <a:rPr lang="en-US" sz="1100" b="1">
                <a:effectLst/>
                <a:latin typeface="Consolas" panose="020B0609020204030204" pitchFamily="49" charset="0"/>
              </a:rPr>
              <a:t>personalized discounts</a:t>
            </a:r>
            <a:r>
              <a:rPr lang="en-US" sz="1100" b="0">
                <a:effectLst/>
                <a:latin typeface="Consolas" panose="020B0609020204030204" pitchFamily="49" charset="0"/>
              </a:rPr>
              <a:t> for customers who haven’t ordered in </a:t>
            </a:r>
            <a:r>
              <a:rPr lang="en-US" sz="1100" b="1">
                <a:effectLst/>
                <a:latin typeface="Consolas" panose="020B0609020204030204" pitchFamily="49" charset="0"/>
              </a:rPr>
              <a:t>10+ days</a:t>
            </a:r>
            <a:r>
              <a:rPr lang="en-US" sz="1100" b="0"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100" b="1"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effectLst/>
                <a:latin typeface="Consolas" panose="020B0609020204030204" pitchFamily="49" charset="0"/>
              </a:rPr>
              <a:t> </a:t>
            </a:r>
            <a:r>
              <a:rPr lang="en-US" sz="1100" b="1">
                <a:effectLst/>
                <a:latin typeface="Consolas" panose="020B0609020204030204" pitchFamily="49" charset="0"/>
              </a:rPr>
              <a:t>Retention campaigns</a:t>
            </a:r>
            <a:r>
              <a:rPr lang="en-US" sz="1100" b="0">
                <a:effectLst/>
                <a:latin typeface="Consolas" panose="020B0609020204030204" pitchFamily="49" charset="0"/>
              </a:rPr>
              <a:t> should focus on the </a:t>
            </a:r>
            <a:r>
              <a:rPr lang="en-US" sz="1100" b="1">
                <a:effectLst/>
                <a:latin typeface="Consolas" panose="020B0609020204030204" pitchFamily="49" charset="0"/>
              </a:rPr>
              <a:t>5-10 day segment</a:t>
            </a:r>
            <a:r>
              <a:rPr lang="en-US" sz="1100" b="0">
                <a:effectLst/>
                <a:latin typeface="Consolas" panose="020B0609020204030204" pitchFamily="49" charset="0"/>
              </a:rPr>
              <a:t> to prevent churn.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96877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2416B-DABB-63ED-AC04-3A6037F2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3655371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3- Encoding &amp; Order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F49D3-BFAB-8FF9-0233-05AF0D80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69" y="820991"/>
            <a:ext cx="7721462" cy="26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43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FE69B-CEF6-26D4-670E-0AA667F1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Interface of the Developed Web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176A0-8A19-5E48-8075-48691D521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749014"/>
            <a:ext cx="7225748" cy="33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46E1-D010-29C1-16FB-96467D23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E389B-12C0-226B-1FE6-5C067A187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86434"/>
            <a:ext cx="7225748" cy="36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93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5CC6A-D6A3-31C0-554B-EE1824F2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Future Work</a:t>
            </a:r>
            <a:endParaRPr lang="ar-EG" sz="38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E996C-9C2F-AF23-B776-45D0B2C6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>
                <a:solidFill>
                  <a:schemeClr val="bg1"/>
                </a:solidFill>
              </a:rPr>
              <a:t>To further enhance the project, future development will focus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Building a </a:t>
            </a:r>
            <a:r>
              <a:rPr lang="en-US" sz="1600" b="1">
                <a:solidFill>
                  <a:schemeClr val="bg1"/>
                </a:solidFill>
              </a:rPr>
              <a:t>mobile version</a:t>
            </a:r>
            <a:r>
              <a:rPr lang="en-US" sz="1600">
                <a:solidFill>
                  <a:schemeClr val="bg1"/>
                </a:solidFill>
              </a:rPr>
              <a:t> of the application for broader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Performing </a:t>
            </a:r>
            <a:r>
              <a:rPr lang="en-US" sz="1600" b="1">
                <a:solidFill>
                  <a:schemeClr val="bg1"/>
                </a:solidFill>
              </a:rPr>
              <a:t>advanced feature engineering</a:t>
            </a:r>
            <a:r>
              <a:rPr lang="en-US" sz="1600">
                <a:solidFill>
                  <a:schemeClr val="bg1"/>
                </a:solidFill>
              </a:rPr>
              <a:t> by creating new, insightful columns to improve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Exploring </a:t>
            </a:r>
            <a:r>
              <a:rPr lang="en-US" sz="1600" b="1">
                <a:solidFill>
                  <a:schemeClr val="bg1"/>
                </a:solidFill>
              </a:rPr>
              <a:t>different datasets</a:t>
            </a:r>
            <a:r>
              <a:rPr lang="en-US" sz="1600">
                <a:solidFill>
                  <a:schemeClr val="bg1"/>
                </a:solidFill>
              </a:rPr>
              <a:t> to uncover hidden trends and enhance the generalizability of the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Developing more </a:t>
            </a:r>
            <a:r>
              <a:rPr lang="en-US" sz="1600" b="1">
                <a:solidFill>
                  <a:schemeClr val="bg1"/>
                </a:solidFill>
              </a:rPr>
              <a:t>interactive visualizations</a:t>
            </a:r>
            <a:r>
              <a:rPr lang="en-US" sz="1600">
                <a:solidFill>
                  <a:schemeClr val="bg1"/>
                </a:solidFill>
              </a:rPr>
              <a:t> to better support stakeholders in understanding and acting on the insights provided.</a:t>
            </a:r>
          </a:p>
          <a:p>
            <a:endParaRPr lang="ar-EG" sz="16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88E5C635-411A-873A-B08F-3F712CD0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48" r="12629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38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0C8E-CCD1-0010-5DBE-1F605F3D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Conclusion</a:t>
            </a:r>
            <a:endParaRPr lang="ar-EG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385D-FA04-8830-9149-9C871EB47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this project, we conducted a comprehensive analysis of E-Commerce data, applied machine learning models to generate meaningful predictions, and successfully deployed the solution through an interactive web application using </a:t>
            </a:r>
            <a:r>
              <a:rPr lang="en-US" sz="2000" dirty="0" err="1">
                <a:solidFill>
                  <a:schemeClr val="bg1"/>
                </a:solidFill>
              </a:rPr>
              <a:t>Streamlit</a:t>
            </a:r>
            <a:r>
              <a:rPr lang="en-US" sz="2000" dirty="0">
                <a:solidFill>
                  <a:schemeClr val="bg1"/>
                </a:solidFill>
              </a:rPr>
              <a:t>. The project not only provided insights into customer behavior and purchasing patterns but also demonstrated the effectiveness of data-driven decision-making in the eCommerce domain.</a:t>
            </a:r>
            <a:endParaRPr lang="ar-EG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1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D45B3-E6CA-6503-D143-41F1866A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Directed by</a:t>
            </a:r>
            <a:endParaRPr lang="ar-EG" sz="8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07C1C6-DCA8-23C5-4AF5-34CB5670A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044" y="1143014"/>
            <a:ext cx="6381135" cy="457197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1- Mohamed Tarek </a:t>
            </a:r>
            <a:r>
              <a:rPr lang="en-US" sz="2400" dirty="0" err="1">
                <a:solidFill>
                  <a:schemeClr val="bg1"/>
                </a:solidFill>
              </a:rPr>
              <a:t>Eleraky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2- Abdulrahman Ghareeb Abdulsattar</a:t>
            </a:r>
          </a:p>
          <a:p>
            <a:r>
              <a:rPr lang="en-US" sz="2400" dirty="0">
                <a:solidFill>
                  <a:schemeClr val="bg1"/>
                </a:solidFill>
              </a:rPr>
              <a:t>3- Ahmed Mohamed Ahmed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4- Omar Ahmed Abdelaziz</a:t>
            </a:r>
          </a:p>
          <a:p>
            <a:r>
              <a:rPr lang="en-US" sz="2400" dirty="0">
                <a:solidFill>
                  <a:schemeClr val="bg1"/>
                </a:solidFill>
              </a:rPr>
              <a:t>5- Mohamed Ahmed Aziz</a:t>
            </a:r>
            <a:endParaRPr lang="ar-E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073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hank you message on a blue background&#10;&#10;AI-generated content may be incorrect.">
            <a:extLst>
              <a:ext uri="{FF2B5EF4-FFF2-40B4-BE49-F238E27FC236}">
                <a16:creationId xmlns:a16="http://schemas.microsoft.com/office/drawing/2014/main" id="{234AFA15-55CE-BF64-3204-7564396B8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8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4918</Words>
  <Application>Microsoft Office PowerPoint</Application>
  <PresentationFormat>Widescreen</PresentationFormat>
  <Paragraphs>544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Aptos</vt:lpstr>
      <vt:lpstr>Aptos Display</vt:lpstr>
      <vt:lpstr>Arial</vt:lpstr>
      <vt:lpstr>Calibri</vt:lpstr>
      <vt:lpstr>Consolas</vt:lpstr>
      <vt:lpstr>Segoe WPC</vt:lpstr>
      <vt:lpstr>Office Theme</vt:lpstr>
      <vt:lpstr> E-Commerce Customer Churn</vt:lpstr>
      <vt:lpstr>Introduction   </vt:lpstr>
      <vt:lpstr>Features and Descriptions </vt:lpstr>
      <vt:lpstr>OverView</vt:lpstr>
      <vt:lpstr>Summary Statistics</vt:lpstr>
      <vt:lpstr>Exploratory Data Analysis </vt:lpstr>
      <vt:lpstr>Target Column</vt:lpstr>
      <vt:lpstr>Cashback Amount </vt:lpstr>
      <vt:lpstr>Days Since Last Order </vt:lpstr>
      <vt:lpstr>Order Amount Hike From Last Year </vt:lpstr>
      <vt:lpstr>OrderAmountHikeFromlastYear &amp; Churn</vt:lpstr>
      <vt:lpstr>Insights</vt:lpstr>
      <vt:lpstr>DaySinceLastOrder &amp; Churn </vt:lpstr>
      <vt:lpstr>Insights</vt:lpstr>
      <vt:lpstr>CashBack &amp; Churn  </vt:lpstr>
      <vt:lpstr>Insights</vt:lpstr>
      <vt:lpstr>Tenure </vt:lpstr>
      <vt:lpstr>Tenure &amp; Churn</vt:lpstr>
      <vt:lpstr>Insights</vt:lpstr>
      <vt:lpstr>Preferred Login Device </vt:lpstr>
      <vt:lpstr>Insights</vt:lpstr>
      <vt:lpstr>Preferred Login Device &amp; Churn </vt:lpstr>
      <vt:lpstr>Insights</vt:lpstr>
      <vt:lpstr> City Tiers &amp; Churn </vt:lpstr>
      <vt:lpstr>Insights</vt:lpstr>
      <vt:lpstr>Complain &amp; Churn </vt:lpstr>
      <vt:lpstr>Preferred Login Device &amp; CityTier </vt:lpstr>
      <vt:lpstr>Marital Status &amp; Churn </vt:lpstr>
      <vt:lpstr>Insights</vt:lpstr>
      <vt:lpstr>Satisfaction Score </vt:lpstr>
      <vt:lpstr>Insights</vt:lpstr>
      <vt:lpstr>Satisfaction Score &amp; Churn </vt:lpstr>
      <vt:lpstr>Insights</vt:lpstr>
      <vt:lpstr> Number Of Address </vt:lpstr>
      <vt:lpstr>Insights</vt:lpstr>
      <vt:lpstr> Number Of Address &amp; Churn </vt:lpstr>
      <vt:lpstr>Preferred Payment Modes &amp; Churn </vt:lpstr>
      <vt:lpstr>Insights</vt:lpstr>
      <vt:lpstr>Gender &amp; Churn</vt:lpstr>
      <vt:lpstr>Coupon Used &amp; Churn</vt:lpstr>
      <vt:lpstr>Insights</vt:lpstr>
      <vt:lpstr>Prefered Order Category &amp; Churn </vt:lpstr>
      <vt:lpstr>Insights</vt:lpstr>
      <vt:lpstr>Sum Of Orders VS Hours Spent </vt:lpstr>
      <vt:lpstr>Insights</vt:lpstr>
      <vt:lpstr>Average HourSpendOnApp Per Day &amp; Churn </vt:lpstr>
      <vt:lpstr>Distance Distribution &amp; Churn </vt:lpstr>
      <vt:lpstr>OrderCount &amp; Churn  </vt:lpstr>
      <vt:lpstr>Insights</vt:lpstr>
      <vt:lpstr>Number Of Device Registered &amp; Churn </vt:lpstr>
      <vt:lpstr>Insights</vt:lpstr>
      <vt:lpstr>Prefered Order Category &amp; Gender </vt:lpstr>
      <vt:lpstr>Preferred Payment Mode &amp; City Tier </vt:lpstr>
      <vt:lpstr>Insights</vt:lpstr>
      <vt:lpstr>Sum of Hours Spend On App &amp; Satisfaction Score  </vt:lpstr>
      <vt:lpstr>Insights</vt:lpstr>
      <vt:lpstr>Handling Nulls With Different Techniques</vt:lpstr>
      <vt:lpstr>Handling Outliers</vt:lpstr>
      <vt:lpstr>After Applying IQR With its Boundries</vt:lpstr>
      <vt:lpstr>Feature Engineering</vt:lpstr>
      <vt:lpstr> 1- Average orders for each Customer Per Hour </vt:lpstr>
      <vt:lpstr>2-Average CashBack Based on Order count and grouped by each category </vt:lpstr>
      <vt:lpstr>3- divide Tenure based on The years Spent </vt:lpstr>
      <vt:lpstr>4- frequency of Orders Categorized </vt:lpstr>
      <vt:lpstr>Scaling</vt:lpstr>
      <vt:lpstr>Encoding</vt:lpstr>
      <vt:lpstr>Measuring Correlation</vt:lpstr>
      <vt:lpstr>Numerical Columns</vt:lpstr>
      <vt:lpstr>Categorical</vt:lpstr>
      <vt:lpstr>Dropping Irrelevant Columns to the Target </vt:lpstr>
      <vt:lpstr>Balancing The Data</vt:lpstr>
      <vt:lpstr>PCA </vt:lpstr>
      <vt:lpstr>Model Training</vt:lpstr>
      <vt:lpstr>1- RandomForest With Grid Search </vt:lpstr>
      <vt:lpstr>Random Forest With Best Parameters &amp; Evaluation</vt:lpstr>
      <vt:lpstr>2- Logisitc Regression</vt:lpstr>
      <vt:lpstr>Logistic Reg With Best Parameters</vt:lpstr>
      <vt:lpstr>3- SVM</vt:lpstr>
      <vt:lpstr>SVM With Best Parameters</vt:lpstr>
      <vt:lpstr>ROC-AUC</vt:lpstr>
      <vt:lpstr>Confusion Matrix</vt:lpstr>
      <vt:lpstr>PCA Scatter Plot</vt:lpstr>
      <vt:lpstr>XGBOOST With Best Parameters</vt:lpstr>
      <vt:lpstr>CATBOOST With Best Parameters</vt:lpstr>
      <vt:lpstr>Best Model </vt:lpstr>
      <vt:lpstr>Saving Best Model For Deployment</vt:lpstr>
      <vt:lpstr>Deployment </vt:lpstr>
      <vt:lpstr>1- Handling New Features </vt:lpstr>
      <vt:lpstr>2- Log Transform &amp; Scaling </vt:lpstr>
      <vt:lpstr>3- Encoding &amp; Order Features</vt:lpstr>
      <vt:lpstr>User Interface of the Developed Web App</vt:lpstr>
      <vt:lpstr>For Prediction</vt:lpstr>
      <vt:lpstr>Future Work</vt:lpstr>
      <vt:lpstr>Conclusion</vt:lpstr>
      <vt:lpstr>Directed by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Tarek</dc:creator>
  <cp:lastModifiedBy>Mohamed Tarek</cp:lastModifiedBy>
  <cp:revision>26</cp:revision>
  <dcterms:created xsi:type="dcterms:W3CDTF">2025-05-12T22:00:31Z</dcterms:created>
  <dcterms:modified xsi:type="dcterms:W3CDTF">2025-05-13T10:49:33Z</dcterms:modified>
</cp:coreProperties>
</file>